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13608">
          <p15:clr>
            <a:srgbClr val="A4A3A4"/>
          </p15:clr>
        </p15:guide>
        <p15:guide id="2"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4B4B"/>
    <a:srgbClr val="FF2929"/>
    <a:srgbClr val="FF6161"/>
    <a:srgbClr val="A8E0D3"/>
    <a:srgbClr val="EF99E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88" autoAdjust="0"/>
    <p:restoredTop sz="95421" autoAdjust="0"/>
  </p:normalViewPr>
  <p:slideViewPr>
    <p:cSldViewPr>
      <p:cViewPr>
        <p:scale>
          <a:sx n="31" d="100"/>
          <a:sy n="31" d="100"/>
        </p:scale>
        <p:origin x="-984" y="-42"/>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28/02/2015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a:p>
        </p:txBody>
      </p:sp>
    </p:spTree>
    <p:extLst>
      <p:ext uri="{BB962C8B-B14F-4D97-AF65-F5344CB8AC3E}">
        <p14:creationId xmlns="" xmlns:p14="http://schemas.microsoft.com/office/powerpoint/2010/main" val="9827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lang="ar-DZ"/>
              <a:pPr>
                <a:defRPr/>
              </a:pPr>
              <a:t>10-05-1436</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extLst>
      <p:ext uri="{BB962C8B-B14F-4D97-AF65-F5344CB8AC3E}">
        <p14:creationId xmlns="" xmlns:p14="http://schemas.microsoft.com/office/powerpoint/2010/main" val="466758190"/>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extLst>
      <p:ext uri="{BB962C8B-B14F-4D97-AF65-F5344CB8AC3E}">
        <p14:creationId xmlns="" xmlns:p14="http://schemas.microsoft.com/office/powerpoint/2010/main" val="4098743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‹N°›</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‹N°›</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‹N°›</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‹N°›</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193" descr="Univ-Sigle"/>
          <p:cNvPicPr>
            <a:picLocks noChangeAspect="1"/>
          </p:cNvPicPr>
          <p:nvPr/>
        </p:nvPicPr>
        <p:blipFill>
          <a:blip r:embed="rId3" cstate="print"/>
          <a:stretch>
            <a:fillRect/>
          </a:stretch>
        </p:blipFill>
        <p:spPr>
          <a:xfrm>
            <a:off x="776562" y="288217"/>
            <a:ext cx="2739886" cy="22405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6" name="Rectangle 18"/>
          <p:cNvSpPr>
            <a:spLocks noChangeArrowheads="1"/>
          </p:cNvSpPr>
          <p:nvPr/>
        </p:nvSpPr>
        <p:spPr bwMode="auto">
          <a:xfrm>
            <a:off x="18450686" y="15807193"/>
            <a:ext cx="10009112" cy="100811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dirty="0">
              <a:solidFill>
                <a:srgbClr val="000000"/>
              </a:solidFill>
              <a:latin typeface="Tahoma" pitchFamily="34" charset="0"/>
            </a:endParaRPr>
          </a:p>
        </p:txBody>
      </p:sp>
      <p:sp>
        <p:nvSpPr>
          <p:cNvPr id="38" name="Text Box 23"/>
          <p:cNvSpPr txBox="1"/>
          <p:nvPr/>
        </p:nvSpPr>
        <p:spPr>
          <a:xfrm>
            <a:off x="20402592" y="15870008"/>
            <a:ext cx="5469335" cy="946345"/>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20061258" y="5913434"/>
            <a:ext cx="7024998" cy="928689"/>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21109164" y="5909860"/>
            <a:ext cx="4929186" cy="71437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مقدمة</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2" name="Rectangle 18"/>
          <p:cNvSpPr>
            <a:spLocks noChangeArrowheads="1"/>
          </p:cNvSpPr>
          <p:nvPr/>
        </p:nvSpPr>
        <p:spPr bwMode="auto">
          <a:xfrm>
            <a:off x="10615586" y="27031988"/>
            <a:ext cx="7560840" cy="898812"/>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dirty="0">
              <a:solidFill>
                <a:srgbClr val="000000"/>
              </a:solidFill>
              <a:latin typeface="Tahoma" pitchFamily="34" charset="0"/>
            </a:endParaRPr>
          </a:p>
        </p:txBody>
      </p:sp>
      <p:sp>
        <p:nvSpPr>
          <p:cNvPr id="47" name="Text Box 23"/>
          <p:cNvSpPr txBox="1"/>
          <p:nvPr/>
        </p:nvSpPr>
        <p:spPr>
          <a:xfrm>
            <a:off x="11830032" y="26960550"/>
            <a:ext cx="5429249" cy="83773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منهج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4" name="Rectangle 18"/>
          <p:cNvSpPr>
            <a:spLocks noChangeArrowheads="1"/>
          </p:cNvSpPr>
          <p:nvPr/>
        </p:nvSpPr>
        <p:spPr bwMode="auto">
          <a:xfrm>
            <a:off x="18812955" y="12206725"/>
            <a:ext cx="9416478" cy="857247"/>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dirty="0">
              <a:solidFill>
                <a:srgbClr val="000000"/>
              </a:solidFill>
              <a:latin typeface="Tahoma" pitchFamily="34" charset="0"/>
            </a:endParaRPr>
          </a:p>
        </p:txBody>
      </p:sp>
      <p:sp>
        <p:nvSpPr>
          <p:cNvPr id="49" name="Text Box 23"/>
          <p:cNvSpPr txBox="1"/>
          <p:nvPr/>
        </p:nvSpPr>
        <p:spPr>
          <a:xfrm>
            <a:off x="20859130" y="12275309"/>
            <a:ext cx="5429249" cy="72007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تساؤلات  الفرعية </a:t>
            </a:r>
            <a:endParaRPr lang="ar-DZ" sz="4500" b="1" kern="0" dirty="0">
              <a:solidFill>
                <a:srgbClr val="000000"/>
              </a:solidFill>
              <a:latin typeface="Arial"/>
              <a:cs typeface="+mn-cs"/>
            </a:endParaRPr>
          </a:p>
        </p:txBody>
      </p:sp>
      <p:sp>
        <p:nvSpPr>
          <p:cNvPr id="34" name="Organigramme : Processus 33"/>
          <p:cNvSpPr/>
          <p:nvPr/>
        </p:nvSpPr>
        <p:spPr>
          <a:xfrm>
            <a:off x="16330627" y="13244453"/>
            <a:ext cx="12001583" cy="2500331"/>
          </a:xfrm>
          <a:prstGeom prst="flowChartProcess">
            <a:avLst/>
          </a:prstGeom>
          <a:ln>
            <a:noFill/>
          </a:ln>
          <a:effectLst>
            <a:outerShdw blurRad="190500" dist="228600" dir="2700000" algn="ctr">
              <a:srgbClr val="000000">
                <a:alpha val="30000"/>
              </a:srgbClr>
            </a:outerShdw>
            <a:reflection blurRad="6350" stA="50000" endA="300" endPos="55000" dir="5400000" sy="-100000" algn="bl" rotWithShape="0"/>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lIns="91422" tIns="45711" rIns="91422" bIns="45711" rtlCol="1" anchor="ctr"/>
          <a:lstStyle/>
          <a:p>
            <a:pPr lvl="0" algn="r" rtl="1"/>
            <a:r>
              <a:rPr lang="ar-DZ" sz="4400" b="1" dirty="0" smtClean="0">
                <a:latin typeface="Traditional Arabic" panose="02020603050405020304" pitchFamily="18" charset="-78"/>
                <a:cs typeface="Traditional Arabic" panose="02020603050405020304" pitchFamily="18" charset="-78"/>
              </a:rPr>
              <a:t>1-هل </a:t>
            </a:r>
            <a:r>
              <a:rPr lang="ar-DZ" sz="4400" b="1" dirty="0" smtClean="0">
                <a:latin typeface="Traditional Arabic" panose="02020603050405020304" pitchFamily="18" charset="-78"/>
                <a:cs typeface="Traditional Arabic" panose="02020603050405020304" pitchFamily="18" charset="-78"/>
              </a:rPr>
              <a:t>العلاقات الاجتماعية  أهم  </a:t>
            </a:r>
            <a:r>
              <a:rPr lang="ar-DZ" sz="4400" b="1" dirty="0" err="1" smtClean="0">
                <a:latin typeface="Traditional Arabic" panose="02020603050405020304" pitchFamily="18" charset="-78"/>
                <a:cs typeface="Traditional Arabic" panose="02020603050405020304" pitchFamily="18" charset="-78"/>
              </a:rPr>
              <a:t>أتجاه</a:t>
            </a:r>
            <a:r>
              <a:rPr lang="ar-DZ" sz="4400" b="1" dirty="0" smtClean="0">
                <a:latin typeface="Traditional Arabic" panose="02020603050405020304" pitchFamily="18" charset="-78"/>
                <a:cs typeface="Traditional Arabic" panose="02020603050405020304" pitchFamily="18" charset="-78"/>
              </a:rPr>
              <a:t> للطالب </a:t>
            </a:r>
            <a:r>
              <a:rPr lang="ar-DZ" sz="4400" b="1" dirty="0" err="1" smtClean="0">
                <a:latin typeface="Traditional Arabic" panose="02020603050405020304" pitchFamily="18" charset="-78"/>
                <a:cs typeface="Traditional Arabic" panose="02020603050405020304" pitchFamily="18" charset="-78"/>
              </a:rPr>
              <a:t>الجامعي  ؟</a:t>
            </a:r>
            <a:endParaRPr lang="ar-DZ" sz="4400" b="1" dirty="0" smtClean="0">
              <a:latin typeface="Traditional Arabic" panose="02020603050405020304" pitchFamily="18" charset="-78"/>
              <a:cs typeface="Traditional Arabic" panose="02020603050405020304" pitchFamily="18" charset="-78"/>
            </a:endParaRPr>
          </a:p>
          <a:p>
            <a:pPr lvl="0" algn="r" rtl="1"/>
            <a:r>
              <a:rPr lang="ar-DZ" sz="4400" b="1" dirty="0" smtClean="0">
                <a:latin typeface="Traditional Arabic" panose="02020603050405020304" pitchFamily="18" charset="-78"/>
                <a:cs typeface="Traditional Arabic" panose="02020603050405020304" pitchFamily="18" charset="-78"/>
              </a:rPr>
              <a:t>2-</a:t>
            </a:r>
            <a:r>
              <a:rPr lang="ar-DZ" sz="4400" b="1" dirty="0">
                <a:latin typeface="Traditional Arabic" panose="02020603050405020304" pitchFamily="18" charset="-78"/>
                <a:cs typeface="Traditional Arabic" panose="02020603050405020304" pitchFamily="18" charset="-78"/>
              </a:rPr>
              <a:t>هل </a:t>
            </a:r>
            <a:r>
              <a:rPr lang="ar-DZ" sz="4400" b="1" dirty="0" smtClean="0">
                <a:latin typeface="Traditional Arabic" panose="02020603050405020304" pitchFamily="18" charset="-78"/>
                <a:cs typeface="Traditional Arabic" panose="02020603050405020304" pitchFamily="18" charset="-78"/>
              </a:rPr>
              <a:t>يعتبر </a:t>
            </a:r>
            <a:r>
              <a:rPr lang="ar-DZ" sz="4400" b="1" dirty="0" err="1" smtClean="0">
                <a:latin typeface="Traditional Arabic" panose="02020603050405020304" pitchFamily="18" charset="-78"/>
                <a:cs typeface="Traditional Arabic" panose="02020603050405020304" pitchFamily="18" charset="-78"/>
              </a:rPr>
              <a:t>الفايس</a:t>
            </a:r>
            <a:r>
              <a:rPr lang="ar-DZ" sz="4400" b="1" dirty="0" smtClean="0">
                <a:latin typeface="Traditional Arabic" panose="02020603050405020304" pitchFamily="18" charset="-78"/>
                <a:cs typeface="Traditional Arabic" panose="02020603050405020304" pitchFamily="18" charset="-78"/>
              </a:rPr>
              <a:t> </a:t>
            </a:r>
            <a:r>
              <a:rPr lang="ar-DZ" sz="4400" b="1" dirty="0" err="1" smtClean="0">
                <a:latin typeface="Traditional Arabic" panose="02020603050405020304" pitchFamily="18" charset="-78"/>
                <a:cs typeface="Traditional Arabic" panose="02020603050405020304" pitchFamily="18" charset="-78"/>
              </a:rPr>
              <a:t>بوك</a:t>
            </a:r>
            <a:r>
              <a:rPr lang="ar-DZ" sz="4400" b="1" dirty="0" smtClean="0">
                <a:latin typeface="Traditional Arabic" panose="02020603050405020304" pitchFamily="18" charset="-78"/>
                <a:cs typeface="Traditional Arabic" panose="02020603050405020304" pitchFamily="18" charset="-78"/>
              </a:rPr>
              <a:t> متنفس للطالب </a:t>
            </a:r>
            <a:r>
              <a:rPr lang="ar-DZ" sz="4400" b="1" dirty="0" err="1" smtClean="0">
                <a:latin typeface="Traditional Arabic" panose="02020603050405020304" pitchFamily="18" charset="-78"/>
                <a:cs typeface="Traditional Arabic" panose="02020603050405020304" pitchFamily="18" charset="-78"/>
              </a:rPr>
              <a:t>الجامعي   </a:t>
            </a:r>
            <a:r>
              <a:rPr lang="ar-DZ" sz="4400" b="1" dirty="0">
                <a:latin typeface="Traditional Arabic" panose="02020603050405020304" pitchFamily="18" charset="-78"/>
                <a:cs typeface="Traditional Arabic" panose="02020603050405020304" pitchFamily="18" charset="-78"/>
              </a:rPr>
              <a:t>؟</a:t>
            </a:r>
            <a:endParaRPr lang="ar-DZ" sz="4400" b="1" dirty="0" smtClean="0">
              <a:latin typeface="Traditional Arabic" panose="02020603050405020304" pitchFamily="18" charset="-78"/>
              <a:cs typeface="Traditional Arabic" panose="02020603050405020304" pitchFamily="18" charset="-78"/>
            </a:endParaRPr>
          </a:p>
          <a:p>
            <a:pPr lvl="0" algn="r" rtl="1"/>
            <a:endParaRPr lang="en-US" sz="4400" b="1" dirty="0">
              <a:latin typeface="Traditional Arabic" panose="02020603050405020304" pitchFamily="18" charset="-78"/>
              <a:cs typeface="Traditional Arabic" panose="02020603050405020304" pitchFamily="18" charset="-78"/>
            </a:endParaRPr>
          </a:p>
        </p:txBody>
      </p:sp>
      <p:sp>
        <p:nvSpPr>
          <p:cNvPr id="25" name="Rectangle 24"/>
          <p:cNvSpPr/>
          <p:nvPr/>
        </p:nvSpPr>
        <p:spPr>
          <a:xfrm>
            <a:off x="6900810" y="27960682"/>
            <a:ext cx="16672368" cy="5346104"/>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r" rtl="1"/>
            <a:r>
              <a:rPr lang="ar-SA" sz="4400" b="1" dirty="0">
                <a:latin typeface="Traditional Arabic" panose="02020603050405020304" pitchFamily="18" charset="-78"/>
                <a:cs typeface="Traditional Arabic" panose="02020603050405020304" pitchFamily="18" charset="-78"/>
              </a:rPr>
              <a:t>إن  طبيعة الدراسة هي التي تحدد المنهج المستخدم، فإنه تبعا لما تم تقديمه في الجانب النظري  فإن المنهج الذي </a:t>
            </a:r>
            <a:r>
              <a:rPr lang="ar-DZ" sz="4400" b="1" dirty="0" smtClean="0">
                <a:latin typeface="Traditional Arabic" panose="02020603050405020304" pitchFamily="18" charset="-78"/>
                <a:cs typeface="Traditional Arabic" panose="02020603050405020304" pitchFamily="18" charset="-78"/>
              </a:rPr>
              <a:t>إ</a:t>
            </a:r>
            <a:r>
              <a:rPr lang="ar-SA" sz="4400" b="1" dirty="0" smtClean="0">
                <a:latin typeface="Traditional Arabic" panose="02020603050405020304" pitchFamily="18" charset="-78"/>
                <a:cs typeface="Traditional Arabic" panose="02020603050405020304" pitchFamily="18" charset="-78"/>
              </a:rPr>
              <a:t>عتمدنا </a:t>
            </a:r>
            <a:r>
              <a:rPr lang="ar-SA" sz="4400" b="1" dirty="0">
                <a:latin typeface="Traditional Arabic" panose="02020603050405020304" pitchFamily="18" charset="-78"/>
                <a:cs typeface="Traditional Arabic" panose="02020603050405020304" pitchFamily="18" charset="-78"/>
              </a:rPr>
              <a:t>عليه في الدراسة هو المنهج  الوصفي التحليلي، </a:t>
            </a:r>
            <a:r>
              <a:rPr lang="ar-SA" sz="4400" b="1" dirty="0" err="1" smtClean="0">
                <a:latin typeface="Traditional Arabic" panose="02020603050405020304" pitchFamily="18" charset="-78"/>
                <a:cs typeface="Traditional Arabic" panose="02020603050405020304" pitchFamily="18" charset="-78"/>
              </a:rPr>
              <a:t>ب</a:t>
            </a:r>
            <a:r>
              <a:rPr lang="ar-DZ" sz="4400" b="1" dirty="0" smtClean="0">
                <a:latin typeface="Traditional Arabic" panose="02020603050405020304" pitchFamily="18" charset="-78"/>
                <a:cs typeface="Traditional Arabic" panose="02020603050405020304" pitchFamily="18" charset="-78"/>
              </a:rPr>
              <a:t>إ</a:t>
            </a:r>
            <a:r>
              <a:rPr lang="ar-SA" sz="4400" b="1" dirty="0" smtClean="0">
                <a:latin typeface="Traditional Arabic" panose="02020603050405020304" pitchFamily="18" charset="-78"/>
                <a:cs typeface="Traditional Arabic" panose="02020603050405020304" pitchFamily="18" charset="-78"/>
              </a:rPr>
              <a:t>عتباره  </a:t>
            </a:r>
            <a:r>
              <a:rPr lang="ar-SA" sz="4400" b="1" dirty="0">
                <a:latin typeface="Traditional Arabic" panose="02020603050405020304" pitchFamily="18" charset="-78"/>
                <a:cs typeface="Traditional Arabic" panose="02020603050405020304" pitchFamily="18" charset="-78"/>
              </a:rPr>
              <a:t>يتماشى مع طبيعة </a:t>
            </a:r>
            <a:r>
              <a:rPr lang="ar-SA" sz="4400" b="1" dirty="0" smtClean="0">
                <a:latin typeface="Traditional Arabic" panose="02020603050405020304" pitchFamily="18" charset="-78"/>
                <a:cs typeface="Traditional Arabic" panose="02020603050405020304" pitchFamily="18" charset="-78"/>
              </a:rPr>
              <a:t>البحث </a:t>
            </a:r>
            <a:r>
              <a:rPr lang="ar-DZ" sz="4400" b="1" dirty="0" smtClean="0">
                <a:latin typeface="Traditional Arabic" panose="02020603050405020304" pitchFamily="18" charset="-78"/>
                <a:cs typeface="Traditional Arabic" panose="02020603050405020304" pitchFamily="18" charset="-78"/>
              </a:rPr>
              <a:t>  </a:t>
            </a:r>
            <a:r>
              <a:rPr lang="ar-SA" sz="4400" b="1" dirty="0" smtClean="0">
                <a:latin typeface="Traditional Arabic" panose="02020603050405020304" pitchFamily="18" charset="-78"/>
                <a:cs typeface="Traditional Arabic" panose="02020603050405020304" pitchFamily="18" charset="-78"/>
              </a:rPr>
              <a:t>ويلاحظ </a:t>
            </a:r>
            <a:r>
              <a:rPr lang="ar-DZ" sz="4400" b="1" dirty="0" smtClean="0">
                <a:latin typeface="Traditional Arabic" panose="02020603050405020304" pitchFamily="18" charset="-78"/>
                <a:cs typeface="Traditional Arabic" panose="02020603050405020304" pitchFamily="18" charset="-78"/>
              </a:rPr>
              <a:t>أ</a:t>
            </a:r>
            <a:r>
              <a:rPr lang="ar-SA" sz="4400" b="1" dirty="0" smtClean="0">
                <a:latin typeface="Traditional Arabic" panose="02020603050405020304" pitchFamily="18" charset="-78"/>
                <a:cs typeface="Traditional Arabic" panose="02020603050405020304" pitchFamily="18" charset="-78"/>
              </a:rPr>
              <a:t>ن </a:t>
            </a:r>
            <a:r>
              <a:rPr lang="ar-SA" sz="4400" b="1" dirty="0">
                <a:latin typeface="Traditional Arabic" panose="02020603050405020304" pitchFamily="18" charset="-78"/>
                <a:cs typeface="Traditional Arabic" panose="02020603050405020304" pitchFamily="18" charset="-78"/>
              </a:rPr>
              <a:t>وظيفة المنهج الوصفي تتمثل في وصف ما هو كائن وتفسيره ، ويهتم بتحديد الممارسات الشائعة والتعرف على الاتجاهات والتأثيرات عند الافراد والجماعات وطريقتها في النمو والتطور بمعنى ان هذا المنهج يقوم على جمع المعلومات والبيانات المطلوبة ، وذلك من خلال الوقوف على وصف معرفة اتجاهات الطلبة في استخدام مواقع التواصل </a:t>
            </a:r>
            <a:r>
              <a:rPr lang="ar-SA" sz="4400" b="1" dirty="0" smtClean="0">
                <a:latin typeface="Traditional Arabic" panose="02020603050405020304" pitchFamily="18" charset="-78"/>
                <a:cs typeface="Traditional Arabic" panose="02020603050405020304" pitchFamily="18" charset="-78"/>
              </a:rPr>
              <a:t>الاجتماعي </a:t>
            </a:r>
            <a:r>
              <a:rPr lang="ar-SA" sz="4400" b="1" dirty="0">
                <a:latin typeface="Traditional Arabic" panose="02020603050405020304" pitchFamily="18" charset="-78"/>
                <a:cs typeface="Traditional Arabic" panose="02020603050405020304" pitchFamily="18" charset="-78"/>
              </a:rPr>
              <a:t>، وكذا تفاعلهم ، ووصف هذه التفاعلات وصفا دقيقا عن طريق المعلومات التي تم جمعها من طرف الطلبة ، وذلك للوصول الى </a:t>
            </a:r>
            <a:r>
              <a:rPr lang="ar-SA" sz="4400" b="1" dirty="0" smtClean="0">
                <a:latin typeface="Traditional Arabic" panose="02020603050405020304" pitchFamily="18" charset="-78"/>
                <a:cs typeface="Traditional Arabic" panose="02020603050405020304" pitchFamily="18" charset="-78"/>
              </a:rPr>
              <a:t>نتائج دقيقة</a:t>
            </a:r>
            <a:r>
              <a:rPr lang="fr-FR" sz="4400" b="1" dirty="0" smtClean="0">
                <a:latin typeface="Traditional Arabic" panose="02020603050405020304" pitchFamily="18" charset="-78"/>
                <a:cs typeface="Traditional Arabic" panose="02020603050405020304" pitchFamily="18" charset="-78"/>
              </a:rPr>
              <a:t> </a:t>
            </a:r>
            <a:r>
              <a:rPr lang="fr-FR" sz="4400" dirty="0"/>
              <a:t>.</a:t>
            </a:r>
            <a:endParaRPr lang="en-US" sz="4400" dirty="0"/>
          </a:p>
        </p:txBody>
      </p:sp>
      <p:sp>
        <p:nvSpPr>
          <p:cNvPr id="19" name="Rectangle 18"/>
          <p:cNvSpPr>
            <a:spLocks noChangeArrowheads="1"/>
          </p:cNvSpPr>
          <p:nvPr/>
        </p:nvSpPr>
        <p:spPr bwMode="auto">
          <a:xfrm>
            <a:off x="3686100" y="7958042"/>
            <a:ext cx="8072493" cy="150019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1" name="Text Box 23"/>
          <p:cNvSpPr txBox="1"/>
          <p:nvPr/>
        </p:nvSpPr>
        <p:spPr>
          <a:xfrm>
            <a:off x="4829108" y="8100918"/>
            <a:ext cx="5500726" cy="1214446"/>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تحديد الإشكالية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6" name="Rectangle à coins arrondis 5"/>
          <p:cNvSpPr/>
          <p:nvPr/>
        </p:nvSpPr>
        <p:spPr>
          <a:xfrm>
            <a:off x="432248" y="9649372"/>
            <a:ext cx="15083696" cy="166625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ctr"/>
          <a:lstStyle/>
          <a:p>
            <a:pPr algn="justLow" rtl="1"/>
            <a:r>
              <a:rPr lang="ar-DZ" sz="4000" b="1" dirty="0" smtClean="0">
                <a:latin typeface="Traditional Arabic" pitchFamily="18" charset="-78"/>
                <a:cs typeface="Traditional Arabic" pitchFamily="18" charset="-78"/>
              </a:rPr>
              <a:t>أخذ الانترنت يغزو كل مرفق الحياة، مما أسهم في تغيير أوجه الحياة المختلفة في زمن قياسي، وقد ظهرت على هامش هذا الحدث مجموعة من الظواهر المختلفة على عدة مستويات، من أهمها انتشار شبكات التواصل الاجتماعي التي تعد انجازا ملموسا من الانجازات الخلاقة في هذا العصر </a:t>
            </a:r>
            <a:r>
              <a:rPr lang="ar-DZ" sz="4000" b="1" dirty="0" smtClean="0">
                <a:latin typeface="Traditional Arabic" pitchFamily="18" charset="-78"/>
                <a:cs typeface="Traditional Arabic" pitchFamily="18" charset="-78"/>
              </a:rPr>
              <a:t>وتُعرف </a:t>
            </a:r>
            <a:r>
              <a:rPr lang="ar-DZ" sz="4000" b="1" dirty="0" smtClean="0">
                <a:latin typeface="Traditional Arabic" pitchFamily="18" charset="-78"/>
                <a:cs typeface="Traditional Arabic" pitchFamily="18" charset="-78"/>
              </a:rPr>
              <a:t>مواقع  التواصل الاجتماعي عبر الانترنت </a:t>
            </a:r>
            <a:r>
              <a:rPr lang="ar-DZ" sz="4000" b="1" dirty="0" err="1" smtClean="0">
                <a:latin typeface="Traditional Arabic" pitchFamily="18" charset="-78"/>
                <a:cs typeface="Traditional Arabic" pitchFamily="18" charset="-78"/>
              </a:rPr>
              <a:t>بـ</a:t>
            </a:r>
            <a:r>
              <a:rPr lang="ar-DZ" sz="4000" b="1" dirty="0" smtClean="0">
                <a:latin typeface="Traditional Arabic" pitchFamily="18" charset="-78"/>
                <a:cs typeface="Traditional Arabic" pitchFamily="18" charset="-78"/>
              </a:rPr>
              <a:t>"الإعلام الاجتماعي الجديد"، الذي يشهد حركة </a:t>
            </a:r>
            <a:r>
              <a:rPr lang="ar-DZ" sz="4000" b="1" dirty="0" err="1" smtClean="0">
                <a:latin typeface="Traditional Arabic" pitchFamily="18" charset="-78"/>
                <a:cs typeface="Traditional Arabic" pitchFamily="18" charset="-78"/>
              </a:rPr>
              <a:t>دينامية</a:t>
            </a:r>
            <a:r>
              <a:rPr lang="ar-DZ" sz="4000" b="1" dirty="0" smtClean="0">
                <a:latin typeface="Traditional Arabic" pitchFamily="18" charset="-78"/>
                <a:cs typeface="Traditional Arabic" pitchFamily="18" charset="-78"/>
              </a:rPr>
              <a:t> من التطور </a:t>
            </a:r>
            <a:r>
              <a:rPr lang="ar-DZ" sz="4000" b="1" dirty="0" smtClean="0">
                <a:latin typeface="Traditional Arabic" pitchFamily="18" charset="-78"/>
                <a:cs typeface="Traditional Arabic" pitchFamily="18" charset="-78"/>
              </a:rPr>
              <a:t>والانتشار  </a:t>
            </a:r>
            <a:r>
              <a:rPr lang="ar-DZ" sz="4000" b="1" dirty="0" smtClean="0">
                <a:latin typeface="Traditional Arabic" pitchFamily="18" charset="-78"/>
                <a:cs typeface="Traditional Arabic" pitchFamily="18" charset="-78"/>
              </a:rPr>
              <a:t>وقد كان في بداياته مجتمعا افتراضيا على نطاق ضيق ومحدود، وما لبث أن ازداد مع الوقت ليتحول من أداة إعلامية نصية مكتوبة إلى أداة إعلامية سمعية وبصرية تؤثر في قرارات المتأثرين </a:t>
            </a:r>
            <a:r>
              <a:rPr lang="ar-DZ" sz="4000" b="1" dirty="0" err="1" smtClean="0">
                <a:latin typeface="Traditional Arabic" pitchFamily="18" charset="-78"/>
                <a:cs typeface="Traditional Arabic" pitchFamily="18" charset="-78"/>
              </a:rPr>
              <a:t>واستجاباتهم </a:t>
            </a:r>
            <a:r>
              <a:rPr lang="ar-DZ" sz="4000" b="1" dirty="0" err="1" smtClean="0">
                <a:latin typeface="Traditional Arabic" pitchFamily="18" charset="-78"/>
                <a:cs typeface="Traditional Arabic" pitchFamily="18" charset="-78"/>
              </a:rPr>
              <a:t> .</a:t>
            </a:r>
            <a:r>
              <a:rPr lang="ar-DZ" sz="4000" b="1" dirty="0" smtClean="0">
                <a:latin typeface="Traditional Arabic" pitchFamily="18" charset="-78"/>
                <a:cs typeface="Traditional Arabic" pitchFamily="18" charset="-78"/>
              </a:rPr>
              <a:t> </a:t>
            </a:r>
            <a:endParaRPr lang="fr-FR" sz="4000" b="1" dirty="0" smtClean="0">
              <a:latin typeface="Traditional Arabic" pitchFamily="18" charset="-78"/>
              <a:cs typeface="Traditional Arabic" pitchFamily="18" charset="-78"/>
            </a:endParaRPr>
          </a:p>
          <a:p>
            <a:pPr algn="justLow" rtl="1"/>
            <a:r>
              <a:rPr lang="ar-DZ" sz="4000" b="1" dirty="0" smtClean="0">
                <a:latin typeface="Traditional Arabic" pitchFamily="18" charset="-78"/>
                <a:cs typeface="Traditional Arabic" pitchFamily="18" charset="-78"/>
              </a:rPr>
              <a:t>وقد أكدت إحصائيات سنة 2010   عدد المستخدمين العرب يزداد بمعدل مليون شخص كل </a:t>
            </a:r>
            <a:r>
              <a:rPr lang="ar-DZ" sz="4000" b="1" dirty="0" smtClean="0">
                <a:latin typeface="Traditional Arabic" pitchFamily="18" charset="-78"/>
                <a:cs typeface="Traditional Arabic" pitchFamily="18" charset="-78"/>
              </a:rPr>
              <a:t>شهر  </a:t>
            </a:r>
            <a:r>
              <a:rPr lang="ar-DZ" sz="4000" b="1" dirty="0" smtClean="0">
                <a:latin typeface="Traditional Arabic" pitchFamily="18" charset="-78"/>
                <a:cs typeface="Traditional Arabic" pitchFamily="18" charset="-78"/>
              </a:rPr>
              <a:t>ومن المفارقات اللافتة للانتباه أن عدد مستخدمي </a:t>
            </a:r>
            <a:r>
              <a:rPr lang="ar-DZ" sz="4000" b="1" dirty="0" err="1" smtClean="0">
                <a:latin typeface="Traditional Arabic" pitchFamily="18" charset="-78"/>
                <a:cs typeface="Traditional Arabic" pitchFamily="18" charset="-78"/>
              </a:rPr>
              <a:t>الفيس</a:t>
            </a:r>
            <a:r>
              <a:rPr lang="ar-DZ" sz="4000" b="1" dirty="0" smtClean="0">
                <a:latin typeface="Traditional Arabic" pitchFamily="18" charset="-78"/>
                <a:cs typeface="Traditional Arabic" pitchFamily="18" charset="-78"/>
              </a:rPr>
              <a:t> </a:t>
            </a:r>
            <a:r>
              <a:rPr lang="ar-DZ" sz="4000" b="1" dirty="0" err="1" smtClean="0">
                <a:latin typeface="Traditional Arabic" pitchFamily="18" charset="-78"/>
                <a:cs typeface="Traditional Arabic" pitchFamily="18" charset="-78"/>
              </a:rPr>
              <a:t>بوك</a:t>
            </a:r>
            <a:r>
              <a:rPr lang="ar-DZ" sz="4000" b="1" dirty="0" smtClean="0">
                <a:latin typeface="Traditional Arabic" pitchFamily="18" charset="-78"/>
                <a:cs typeface="Traditional Arabic" pitchFamily="18" charset="-78"/>
              </a:rPr>
              <a:t> </a:t>
            </a:r>
            <a:r>
              <a:rPr lang="ar-DZ" sz="4000" b="1" dirty="0" smtClean="0">
                <a:latin typeface="Traditional Arabic" pitchFamily="18" charset="-78"/>
                <a:cs typeface="Traditional Arabic" pitchFamily="18" charset="-78"/>
              </a:rPr>
              <a:t> يفوق </a:t>
            </a:r>
            <a:r>
              <a:rPr lang="ar-DZ" sz="4000" b="1" dirty="0" smtClean="0">
                <a:latin typeface="Traditional Arabic" pitchFamily="18" charset="-78"/>
                <a:cs typeface="Traditional Arabic" pitchFamily="18" charset="-78"/>
              </a:rPr>
              <a:t>عدد قراء الصحف في العالم </a:t>
            </a:r>
            <a:r>
              <a:rPr lang="ar-DZ" sz="4000" b="1" dirty="0" smtClean="0">
                <a:latin typeface="Traditional Arabic" pitchFamily="18" charset="-78"/>
                <a:cs typeface="Traditional Arabic" pitchFamily="18" charset="-78"/>
              </a:rPr>
              <a:t>العربي.</a:t>
            </a:r>
            <a:endParaRPr lang="fr-FR" sz="4000" b="1" dirty="0" smtClean="0">
              <a:latin typeface="Traditional Arabic" pitchFamily="18" charset="-78"/>
              <a:cs typeface="Traditional Arabic" pitchFamily="18" charset="-78"/>
            </a:endParaRPr>
          </a:p>
          <a:p>
            <a:pPr algn="justLow" rtl="1"/>
            <a:r>
              <a:rPr lang="ar-DZ" sz="4000" b="1" dirty="0" smtClean="0">
                <a:latin typeface="Traditional Arabic" pitchFamily="18" charset="-78"/>
                <a:cs typeface="Traditional Arabic" pitchFamily="18" charset="-78"/>
              </a:rPr>
              <a:t>إن هذا الانتشار الواسع لاستخدام مواقع التواصل الاجتماعي كتكنولوجيا اتصال </a:t>
            </a:r>
            <a:r>
              <a:rPr lang="ar-DZ" sz="4000" b="1" dirty="0" err="1" smtClean="0">
                <a:latin typeface="Traditional Arabic" pitchFamily="18" charset="-78"/>
                <a:cs typeface="Traditional Arabic" pitchFamily="18" charset="-78"/>
              </a:rPr>
              <a:t>وسيطي</a:t>
            </a:r>
            <a:r>
              <a:rPr lang="ar-DZ" sz="4000" b="1" dirty="0" smtClean="0">
                <a:latin typeface="Traditional Arabic" pitchFamily="18" charset="-78"/>
                <a:cs typeface="Traditional Arabic" pitchFamily="18" charset="-78"/>
              </a:rPr>
              <a:t>، قد دفع العديد من الباحثين الاجتماعيين إلى </a:t>
            </a:r>
            <a:r>
              <a:rPr lang="ar-DZ" sz="4000" b="1" dirty="0" err="1" smtClean="0">
                <a:latin typeface="Traditional Arabic" pitchFamily="18" charset="-78"/>
                <a:cs typeface="Traditional Arabic" pitchFamily="18" charset="-78"/>
              </a:rPr>
              <a:t>إيلاء</a:t>
            </a:r>
            <a:r>
              <a:rPr lang="ar-DZ" sz="4000" b="1" dirty="0" smtClean="0">
                <a:latin typeface="Traditional Arabic" pitchFamily="18" charset="-78"/>
                <a:cs typeface="Traditional Arabic" pitchFamily="18" charset="-78"/>
              </a:rPr>
              <a:t>  هذه الوسائط مزيدا من الاهتمام، ودعاهم إلى إعادة النظر في فهم أبعادها الاجتماعية وتأثيراتها في الاتصال الاجتماعي والعلاقات </a:t>
            </a:r>
            <a:r>
              <a:rPr lang="ar-DZ" sz="4000" b="1" dirty="0" err="1" smtClean="0">
                <a:latin typeface="Traditional Arabic" pitchFamily="18" charset="-78"/>
                <a:cs typeface="Traditional Arabic" pitchFamily="18" charset="-78"/>
              </a:rPr>
              <a:t>الاجتماعية</a:t>
            </a:r>
            <a:r>
              <a:rPr lang="ar-DZ" sz="4000" b="1" dirty="0" err="1" smtClean="0">
                <a:latin typeface="Traditional Arabic" pitchFamily="18" charset="-78"/>
                <a:cs typeface="Traditional Arabic" pitchFamily="18" charset="-78"/>
              </a:rPr>
              <a:t>.</a:t>
            </a:r>
            <a:r>
              <a:rPr lang="ar-DZ" sz="4000" b="1" dirty="0" smtClean="0">
                <a:latin typeface="Traditional Arabic" pitchFamily="18" charset="-78"/>
                <a:cs typeface="Traditional Arabic" pitchFamily="18" charset="-78"/>
              </a:rPr>
              <a:t> بين الافراد </a:t>
            </a:r>
            <a:r>
              <a:rPr lang="ar-DZ" sz="4000" b="1" dirty="0" smtClean="0">
                <a:latin typeface="Traditional Arabic" pitchFamily="18" charset="-78"/>
                <a:cs typeface="Traditional Arabic" pitchFamily="18" charset="-78"/>
              </a:rPr>
              <a:t>فقد وضعتهم هذه التكنولوجيا أمام مرحلة جديدة من مراحل تطور الاتصال الاجتماعي، لها أبعادها الاجتماعية والاقتصادية والثقافية والسياسية المختلفة التي لا يمكن تجاهلها أو إدارة الظهر لتأثيراتها السلبية </a:t>
            </a:r>
            <a:r>
              <a:rPr lang="ar-DZ" sz="4000" b="1" dirty="0" smtClean="0">
                <a:latin typeface="Traditional Arabic" pitchFamily="18" charset="-78"/>
                <a:cs typeface="Traditional Arabic" pitchFamily="18" charset="-78"/>
              </a:rPr>
              <a:t> </a:t>
            </a:r>
            <a:endParaRPr lang="fr-FR" sz="4000" b="1" dirty="0" smtClean="0">
              <a:latin typeface="Traditional Arabic" pitchFamily="18" charset="-78"/>
              <a:cs typeface="Traditional Arabic" pitchFamily="18" charset="-78"/>
            </a:endParaRPr>
          </a:p>
          <a:p>
            <a:pPr algn="justLow" rtl="1"/>
            <a:r>
              <a:rPr lang="ar-DZ" sz="4000" b="1" dirty="0" smtClean="0">
                <a:latin typeface="Traditional Arabic" pitchFamily="18" charset="-78"/>
                <a:cs typeface="Traditional Arabic" pitchFamily="18" charset="-78"/>
              </a:rPr>
              <a:t>وبما أن </a:t>
            </a:r>
            <a:r>
              <a:rPr lang="ar-DZ" sz="4000" b="1" dirty="0" smtClean="0">
                <a:latin typeface="Traditional Arabic" pitchFamily="18" charset="-78"/>
                <a:cs typeface="Traditional Arabic" pitchFamily="18" charset="-78"/>
              </a:rPr>
              <a:t>الطلبة الجامعين </a:t>
            </a:r>
            <a:r>
              <a:rPr lang="ar-DZ" sz="4000" b="1" dirty="0" smtClean="0">
                <a:latin typeface="Traditional Arabic" pitchFamily="18" charset="-78"/>
                <a:cs typeface="Traditional Arabic" pitchFamily="18" charset="-78"/>
              </a:rPr>
              <a:t>أ</a:t>
            </a:r>
            <a:r>
              <a:rPr lang="ar-DZ" sz="4000" b="1" dirty="0" smtClean="0">
                <a:latin typeface="Traditional Arabic" pitchFamily="18" charset="-78"/>
                <a:cs typeface="Traditional Arabic" pitchFamily="18" charset="-78"/>
              </a:rPr>
              <a:t>حد اأهم لفئات استعمالا لهذه المواقع   فهي المتأثر </a:t>
            </a:r>
            <a:r>
              <a:rPr lang="ar-DZ" sz="4000" b="1" dirty="0" smtClean="0">
                <a:latin typeface="Traditional Arabic" pitchFamily="18" charset="-78"/>
                <a:cs typeface="Traditional Arabic" pitchFamily="18" charset="-78"/>
              </a:rPr>
              <a:t>الأول بالظواهر المجتمعية والتي تؤثر </a:t>
            </a:r>
            <a:r>
              <a:rPr lang="ar-DZ" sz="4000" b="1" dirty="0" smtClean="0">
                <a:latin typeface="Traditional Arabic" pitchFamily="18" charset="-78"/>
                <a:cs typeface="Traditional Arabic" pitchFamily="18" charset="-78"/>
              </a:rPr>
              <a:t>على أدوارها </a:t>
            </a:r>
            <a:r>
              <a:rPr lang="ar-DZ" sz="4000" b="1" dirty="0" smtClean="0">
                <a:latin typeface="Traditional Arabic" pitchFamily="18" charset="-78"/>
                <a:cs typeface="Traditional Arabic" pitchFamily="18" charset="-78"/>
              </a:rPr>
              <a:t>ووظائفها </a:t>
            </a:r>
            <a:r>
              <a:rPr lang="ar-DZ" sz="4000" b="1" dirty="0" err="1" smtClean="0">
                <a:latin typeface="Traditional Arabic" pitchFamily="18" charset="-78"/>
                <a:cs typeface="Traditional Arabic" pitchFamily="18" charset="-78"/>
              </a:rPr>
              <a:t>وتركيبتها</a:t>
            </a:r>
            <a:r>
              <a:rPr lang="ar-DZ" sz="4000" b="1" dirty="0" err="1" smtClean="0"/>
              <a:t>.</a:t>
            </a:r>
            <a:r>
              <a:rPr lang="ar-DZ" sz="4000" b="1" dirty="0" smtClean="0"/>
              <a:t> </a:t>
            </a:r>
            <a:endParaRPr lang="fr-FR" sz="4000" b="1" dirty="0" smtClean="0"/>
          </a:p>
          <a:p>
            <a:pPr lvl="0" algn="r" rtl="1"/>
            <a:r>
              <a:rPr lang="ar-DZ" sz="4000" b="1" dirty="0" smtClean="0">
                <a:latin typeface="Traditional Arabic" panose="02020603050405020304" pitchFamily="18" charset="-78"/>
                <a:cs typeface="Traditional Arabic" panose="02020603050405020304" pitchFamily="18" charset="-78"/>
              </a:rPr>
              <a:t> فكما أن  هذه المواقع  تحمل  الكثير من الإيجاب و المتمثل في الدور الكبير في إحياء العديد من العلاقات فهذا لا يلغي الجانب السلبي لها و الخطير الذي تقوم </a:t>
            </a:r>
            <a:r>
              <a:rPr lang="ar-DZ" sz="4000" b="1" dirty="0" err="1" smtClean="0">
                <a:latin typeface="Traditional Arabic" panose="02020603050405020304" pitchFamily="18" charset="-78"/>
                <a:cs typeface="Traditional Arabic" panose="02020603050405020304" pitchFamily="18" charset="-78"/>
              </a:rPr>
              <a:t>به</a:t>
            </a:r>
            <a:r>
              <a:rPr lang="ar-DZ" sz="4000" b="1" dirty="0" smtClean="0">
                <a:latin typeface="Traditional Arabic" panose="02020603050405020304" pitchFamily="18" charset="-78"/>
                <a:cs typeface="Traditional Arabic" panose="02020603050405020304" pitchFamily="18" charset="-78"/>
              </a:rPr>
              <a:t> في عزل الأفراد اجتماعيا عن </a:t>
            </a:r>
            <a:r>
              <a:rPr lang="ar-DZ" sz="4000" b="1" dirty="0" err="1" smtClean="0">
                <a:latin typeface="Traditional Arabic" panose="02020603050405020304" pitchFamily="18" charset="-78"/>
                <a:cs typeface="Traditional Arabic" panose="02020603050405020304" pitchFamily="18" charset="-78"/>
              </a:rPr>
              <a:t>واقعم</a:t>
            </a:r>
            <a:r>
              <a:rPr lang="ar-DZ" sz="4000" b="1" dirty="0" smtClean="0">
                <a:latin typeface="Traditional Arabic" panose="02020603050405020304" pitchFamily="18" charset="-78"/>
                <a:cs typeface="Traditional Arabic" panose="02020603050405020304" pitchFamily="18" charset="-78"/>
              </a:rPr>
              <a:t> وعن </a:t>
            </a:r>
            <a:r>
              <a:rPr lang="ar-DZ" sz="4000" b="1" dirty="0" err="1" smtClean="0">
                <a:latin typeface="Traditional Arabic" panose="02020603050405020304" pitchFamily="18" charset="-78"/>
                <a:cs typeface="Traditional Arabic" panose="02020603050405020304" pitchFamily="18" charset="-78"/>
              </a:rPr>
              <a:t>دراستهم.</a:t>
            </a:r>
            <a:r>
              <a:rPr lang="ar-DZ"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ومنه </a:t>
            </a:r>
            <a:r>
              <a:rPr lang="ar-DZ" sz="4000" b="1" dirty="0" err="1" smtClean="0">
                <a:latin typeface="Traditional Arabic" panose="02020603050405020304" pitchFamily="18" charset="-78"/>
                <a:cs typeface="Traditional Arabic" panose="02020603050405020304" pitchFamily="18" charset="-78"/>
              </a:rPr>
              <a:t>ارتاينا</a:t>
            </a:r>
            <a:r>
              <a:rPr lang="ar-DZ" sz="4000" b="1" dirty="0" smtClean="0">
                <a:latin typeface="Traditional Arabic" panose="02020603050405020304" pitchFamily="18" charset="-78"/>
                <a:cs typeface="Traditional Arabic" panose="02020603050405020304" pitchFamily="18" charset="-78"/>
              </a:rPr>
              <a:t>  معرفة أهم الاتجاهات </a:t>
            </a:r>
            <a:r>
              <a:rPr lang="ar-DZ" sz="4000" b="1" dirty="0" smtClean="0">
                <a:latin typeface="Traditional Arabic" panose="02020603050405020304" pitchFamily="18" charset="-78"/>
                <a:cs typeface="Traditional Arabic" panose="02020603050405020304" pitchFamily="18" charset="-78"/>
              </a:rPr>
              <a:t>الاجتماعية </a:t>
            </a:r>
            <a:r>
              <a:rPr lang="ar-DZ" sz="4000" b="1" dirty="0">
                <a:latin typeface="Traditional Arabic" panose="02020603050405020304" pitchFamily="18" charset="-78"/>
                <a:cs typeface="Traditional Arabic" panose="02020603050405020304" pitchFamily="18" charset="-78"/>
              </a:rPr>
              <a:t>لطلبة </a:t>
            </a:r>
            <a:r>
              <a:rPr lang="ar-DZ" sz="4000" b="1" dirty="0" smtClean="0">
                <a:latin typeface="Traditional Arabic" panose="02020603050405020304" pitchFamily="18" charset="-78"/>
                <a:cs typeface="Traditional Arabic" panose="02020603050405020304" pitchFamily="18" charset="-78"/>
              </a:rPr>
              <a:t>الجامعة </a:t>
            </a:r>
            <a:r>
              <a:rPr lang="ar-DZ" sz="4000" b="1" dirty="0">
                <a:latin typeface="Traditional Arabic" panose="02020603050405020304" pitchFamily="18" charset="-78"/>
                <a:cs typeface="Traditional Arabic" panose="02020603050405020304" pitchFamily="18" charset="-78"/>
              </a:rPr>
              <a:t>نحو </a:t>
            </a:r>
            <a:r>
              <a:rPr lang="ar-DZ" sz="4000" b="1" dirty="0" smtClean="0">
                <a:latin typeface="Traditional Arabic" panose="02020603050405020304" pitchFamily="18" charset="-78"/>
                <a:cs typeface="Traditional Arabic" panose="02020603050405020304" pitchFamily="18" charset="-78"/>
              </a:rPr>
              <a:t>استخدام </a:t>
            </a:r>
            <a:r>
              <a:rPr lang="ar-DZ" sz="4000" b="1" dirty="0" smtClean="0">
                <a:latin typeface="Traditional Arabic" panose="02020603050405020304" pitchFamily="18" charset="-78"/>
                <a:cs typeface="Traditional Arabic" panose="02020603050405020304" pitchFamily="18" charset="-78"/>
              </a:rPr>
              <a:t>موقع </a:t>
            </a:r>
            <a:r>
              <a:rPr lang="ar-DZ" sz="4000" b="1" dirty="0" err="1" smtClean="0">
                <a:latin typeface="Traditional Arabic" panose="02020603050405020304" pitchFamily="18" charset="-78"/>
                <a:cs typeface="Traditional Arabic" panose="02020603050405020304" pitchFamily="18" charset="-78"/>
              </a:rPr>
              <a:t>الفايس؟</a:t>
            </a:r>
            <a:endParaRPr lang="en-US" sz="4000" b="1" dirty="0">
              <a:latin typeface="Traditional Arabic" panose="02020603050405020304" pitchFamily="18" charset="-78"/>
              <a:cs typeface="Traditional Arabic" panose="02020603050405020304" pitchFamily="18" charset="-78"/>
            </a:endParaRPr>
          </a:p>
          <a:p>
            <a:pPr algn="r" rtl="1"/>
            <a:r>
              <a:rPr lang="ar-DZ" sz="4000" b="1" dirty="0">
                <a:latin typeface="Traditional Arabic" panose="02020603050405020304" pitchFamily="18" charset="-78"/>
                <a:cs typeface="Traditional Arabic" panose="02020603050405020304" pitchFamily="18" charset="-78"/>
              </a:rPr>
              <a:t> </a:t>
            </a:r>
            <a:endParaRPr lang="en-US" sz="4000" b="1" dirty="0">
              <a:latin typeface="Traditional Arabic" panose="02020603050405020304" pitchFamily="18" charset="-78"/>
              <a:cs typeface="Traditional Arabic" panose="02020603050405020304" pitchFamily="18" charset="-78"/>
            </a:endParaRPr>
          </a:p>
        </p:txBody>
      </p:sp>
      <p:sp>
        <p:nvSpPr>
          <p:cNvPr id="39" name="Rectangle 18"/>
          <p:cNvSpPr>
            <a:spLocks noChangeArrowheads="1"/>
          </p:cNvSpPr>
          <p:nvPr/>
        </p:nvSpPr>
        <p:spPr bwMode="auto">
          <a:xfrm>
            <a:off x="13115916" y="34747292"/>
            <a:ext cx="8950099" cy="985848"/>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0" name="Text Box 23"/>
          <p:cNvSpPr txBox="1"/>
          <p:nvPr/>
        </p:nvSpPr>
        <p:spPr>
          <a:xfrm>
            <a:off x="14330362" y="34747292"/>
            <a:ext cx="7262028" cy="936328"/>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مجتمع البحث وعينة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4" name="Rectangle à coins arrondis 3"/>
          <p:cNvSpPr/>
          <p:nvPr/>
        </p:nvSpPr>
        <p:spPr>
          <a:xfrm>
            <a:off x="17045006" y="6925828"/>
            <a:ext cx="11673489" cy="5232826"/>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rtl="1"/>
            <a:r>
              <a:rPr lang="ar-DZ" sz="4000" b="1" dirty="0" smtClean="0">
                <a:latin typeface="Traditional Arabic" panose="02020603050405020304" pitchFamily="18" charset="-78"/>
                <a:cs typeface="Traditional Arabic" panose="02020603050405020304" pitchFamily="18" charset="-78"/>
              </a:rPr>
              <a:t> </a:t>
            </a:r>
            <a:endParaRPr lang="en-US" sz="4000" b="1" dirty="0">
              <a:latin typeface="Traditional Arabic" panose="02020603050405020304" pitchFamily="18" charset="-78"/>
              <a:cs typeface="Traditional Arabic" panose="02020603050405020304" pitchFamily="18" charset="-78"/>
            </a:endParaRPr>
          </a:p>
        </p:txBody>
      </p:sp>
      <p:sp>
        <p:nvSpPr>
          <p:cNvPr id="5" name="Ellipse 4"/>
          <p:cNvSpPr/>
          <p:nvPr/>
        </p:nvSpPr>
        <p:spPr>
          <a:xfrm>
            <a:off x="16202880" y="16761689"/>
            <a:ext cx="12200768" cy="7683989"/>
          </a:xfrm>
          <a:prstGeom prst="ellipse">
            <a:avLst/>
          </a:prstGeom>
        </p:spPr>
        <p:style>
          <a:lnRef idx="1">
            <a:schemeClr val="accent2"/>
          </a:lnRef>
          <a:fillRef idx="2">
            <a:schemeClr val="accent2"/>
          </a:fillRef>
          <a:effectRef idx="1">
            <a:schemeClr val="accent2"/>
          </a:effectRef>
          <a:fontRef idx="minor">
            <a:schemeClr val="dk1"/>
          </a:fontRef>
        </p:style>
        <p:txBody>
          <a:bodyPr rtlCol="1" anchor="ctr"/>
          <a:lstStyle/>
          <a:p>
            <a:pPr algn="r" rtl="1"/>
            <a:r>
              <a:rPr lang="fr-FR" sz="4000" dirty="0" smtClean="0">
                <a:latin typeface="Traditional Arabic" panose="02020603050405020304" pitchFamily="18" charset="-78"/>
                <a:cs typeface="Traditional Arabic" panose="02020603050405020304" pitchFamily="18" charset="-78"/>
              </a:rPr>
              <a:t>*</a:t>
            </a:r>
            <a:r>
              <a:rPr lang="ar-DZ" sz="4000" b="1" dirty="0" smtClean="0">
                <a:latin typeface="Traditional Arabic" panose="02020603050405020304" pitchFamily="18" charset="-78"/>
                <a:cs typeface="Traditional Arabic" panose="02020603050405020304" pitchFamily="18" charset="-78"/>
              </a:rPr>
              <a:t>المكانة التي  يحتلها الموقع في  الوسط الجامعي  في </a:t>
            </a:r>
            <a:r>
              <a:rPr lang="ar-DZ" sz="4000" b="1" dirty="0" err="1" smtClean="0">
                <a:latin typeface="Traditional Arabic" panose="02020603050405020304" pitchFamily="18" charset="-78"/>
                <a:cs typeface="Traditional Arabic" panose="02020603050405020304" pitchFamily="18" charset="-78"/>
              </a:rPr>
              <a:t>إستقطاب</a:t>
            </a:r>
            <a:r>
              <a:rPr lang="ar-DZ" sz="4000" b="1" dirty="0" smtClean="0">
                <a:latin typeface="Traditional Arabic" panose="02020603050405020304" pitchFamily="18" charset="-78"/>
                <a:cs typeface="Traditional Arabic" panose="02020603050405020304" pitchFamily="18" charset="-78"/>
              </a:rPr>
              <a:t> </a:t>
            </a:r>
            <a:r>
              <a:rPr lang="ar-DZ" sz="4000" b="1" dirty="0" err="1" smtClean="0">
                <a:latin typeface="Traditional Arabic" panose="02020603050405020304" pitchFamily="18" charset="-78"/>
                <a:cs typeface="Traditional Arabic" panose="02020603050405020304" pitchFamily="18" charset="-78"/>
              </a:rPr>
              <a:t>الكثيرمن</a:t>
            </a:r>
            <a:r>
              <a:rPr lang="ar-DZ" sz="4000" b="1" dirty="0" smtClean="0">
                <a:latin typeface="Traditional Arabic" panose="02020603050405020304" pitchFamily="18" charset="-78"/>
                <a:cs typeface="Traditional Arabic" panose="02020603050405020304" pitchFamily="18" charset="-78"/>
              </a:rPr>
              <a:t> الطلبة في ظل وجود العديد من  الواقع </a:t>
            </a:r>
            <a:r>
              <a:rPr lang="ar-DZ" sz="4000" b="1" dirty="0" err="1" smtClean="0">
                <a:latin typeface="Traditional Arabic" panose="02020603050405020304" pitchFamily="18" charset="-78"/>
                <a:cs typeface="Traditional Arabic" panose="02020603050405020304" pitchFamily="18" charset="-78"/>
              </a:rPr>
              <a:t>الاخرى .</a:t>
            </a:r>
            <a:endParaRPr lang="ar-DZ" sz="4000" b="1" dirty="0" smtClean="0">
              <a:latin typeface="Traditional Arabic" panose="02020603050405020304" pitchFamily="18" charset="-78"/>
              <a:cs typeface="Traditional Arabic" panose="02020603050405020304" pitchFamily="18" charset="-78"/>
            </a:endParaRPr>
          </a:p>
          <a:p>
            <a:pPr algn="r" rtl="1"/>
            <a:r>
              <a:rPr lang="ar-DZ"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 محاولة  كشف الاثار الايجابية لاستخدام  </a:t>
            </a:r>
            <a:r>
              <a:rPr lang="ar-DZ" sz="4000" b="1" dirty="0" err="1" smtClean="0">
                <a:latin typeface="Traditional Arabic" panose="02020603050405020304" pitchFamily="18" charset="-78"/>
                <a:cs typeface="Traditional Arabic" panose="02020603050405020304" pitchFamily="18" charset="-78"/>
              </a:rPr>
              <a:t>الموقع .</a:t>
            </a:r>
            <a:endParaRPr lang="ar-DZ" sz="4000" b="1" dirty="0" smtClean="0">
              <a:latin typeface="Traditional Arabic" panose="02020603050405020304" pitchFamily="18" charset="-78"/>
              <a:cs typeface="Traditional Arabic" panose="02020603050405020304" pitchFamily="18" charset="-78"/>
            </a:endParaRPr>
          </a:p>
          <a:p>
            <a:pPr algn="r" rtl="1"/>
            <a:r>
              <a:rPr lang="ar-DZ" sz="4000" b="1" dirty="0" smtClean="0">
                <a:latin typeface="Traditional Arabic" panose="02020603050405020304" pitchFamily="18" charset="-78"/>
                <a:cs typeface="Traditional Arabic" panose="02020603050405020304" pitchFamily="18" charset="-78"/>
              </a:rPr>
              <a:t>محاولة  رصد أهم  التأثيرات على العلاقات الاجتماعية للطلبة العينة </a:t>
            </a:r>
          </a:p>
          <a:p>
            <a:pPr algn="r" rtl="1"/>
            <a:r>
              <a:rPr lang="ar-DZ" sz="4000" b="1" dirty="0" smtClean="0">
                <a:latin typeface="Traditional Arabic" panose="02020603050405020304" pitchFamily="18" charset="-78"/>
                <a:cs typeface="Traditional Arabic" panose="02020603050405020304" pitchFamily="18" charset="-78"/>
              </a:rPr>
              <a:t>*محاولة  اكتشاف ما ان  كان  الموقع  مساهم  في  التحصيل  الدراسي  للطلبة  </a:t>
            </a:r>
            <a:r>
              <a:rPr lang="ar-DZ" sz="4000" b="1" dirty="0" smtClean="0">
                <a:latin typeface="Traditional Arabic" panose="02020603050405020304" pitchFamily="18" charset="-78"/>
                <a:cs typeface="Traditional Arabic" panose="02020603050405020304" pitchFamily="18" charset="-78"/>
              </a:rPr>
              <a:t>أ</a:t>
            </a:r>
            <a:r>
              <a:rPr lang="ar-DZ" sz="4000" b="1" dirty="0" smtClean="0">
                <a:latin typeface="Traditional Arabic" panose="02020603050405020304" pitchFamily="18" charset="-78"/>
                <a:cs typeface="Traditional Arabic" panose="02020603050405020304" pitchFamily="18" charset="-78"/>
              </a:rPr>
              <a:t>م  أنه مجرد  </a:t>
            </a:r>
            <a:r>
              <a:rPr lang="ar-DZ" sz="4000" b="1" dirty="0" err="1" smtClean="0">
                <a:latin typeface="Traditional Arabic" panose="02020603050405020304" pitchFamily="18" charset="-78"/>
                <a:cs typeface="Traditional Arabic" panose="02020603050405020304" pitchFamily="18" charset="-78"/>
              </a:rPr>
              <a:t>متنفس .</a:t>
            </a:r>
            <a:endParaRPr lang="en-US" sz="4000" b="1" dirty="0">
              <a:latin typeface="Traditional Arabic" panose="02020603050405020304" pitchFamily="18" charset="-78"/>
              <a:cs typeface="Traditional Arabic" panose="02020603050405020304" pitchFamily="18" charset="-78"/>
            </a:endParaRPr>
          </a:p>
          <a:p>
            <a:pPr algn="r" rtl="1"/>
            <a:r>
              <a:rPr lang="fr-FR" sz="4000" b="1" dirty="0" smtClean="0">
                <a:latin typeface="Traditional Arabic" panose="02020603050405020304" pitchFamily="18" charset="-78"/>
                <a:cs typeface="Traditional Arabic" panose="02020603050405020304" pitchFamily="18" charset="-78"/>
              </a:rPr>
              <a:t>*</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محاولة </a:t>
            </a:r>
            <a:r>
              <a:rPr lang="ar-SA" sz="4000" b="1" dirty="0" smtClean="0">
                <a:latin typeface="Traditional Arabic" panose="02020603050405020304" pitchFamily="18" charset="-78"/>
                <a:cs typeface="Traditional Arabic" panose="02020603050405020304" pitchFamily="18" charset="-78"/>
              </a:rPr>
              <a:t>رصد </a:t>
            </a:r>
            <a:r>
              <a:rPr lang="ar-DZ" sz="4000" b="1" dirty="0" smtClean="0">
                <a:latin typeface="Traditional Arabic" panose="02020603050405020304" pitchFamily="18" charset="-78"/>
                <a:cs typeface="Traditional Arabic" panose="02020603050405020304" pitchFamily="18" charset="-78"/>
              </a:rPr>
              <a:t>بعض اهم  </a:t>
            </a:r>
            <a:r>
              <a:rPr lang="ar-DZ" sz="4000" b="1" dirty="0" err="1" smtClean="0">
                <a:latin typeface="Traditional Arabic" panose="02020603050405020304" pitchFamily="18" charset="-78"/>
                <a:cs typeface="Traditional Arabic" panose="02020603050405020304" pitchFamily="18" charset="-78"/>
              </a:rPr>
              <a:t>مايخلفه</a:t>
            </a:r>
            <a:r>
              <a:rPr lang="ar-DZ" sz="4000" b="1" dirty="0" smtClean="0">
                <a:latin typeface="Traditional Arabic" panose="02020603050405020304" pitchFamily="18" charset="-78"/>
                <a:cs typeface="Traditional Arabic" panose="02020603050405020304" pitchFamily="18" charset="-78"/>
              </a:rPr>
              <a:t>  استخدام  الموقع</a:t>
            </a:r>
            <a:endParaRPr lang="en-US" sz="4000" b="1" dirty="0">
              <a:latin typeface="Traditional Arabic" panose="02020603050405020304" pitchFamily="18" charset="-78"/>
              <a:cs typeface="Traditional Arabic" panose="02020603050405020304" pitchFamily="18" charset="-78"/>
            </a:endParaRPr>
          </a:p>
          <a:p>
            <a:pPr algn="r" rtl="1"/>
            <a:endParaRPr lang="en-US" sz="4000" dirty="0">
              <a:latin typeface="Traditional Arabic" panose="02020603050405020304" pitchFamily="18" charset="-78"/>
              <a:cs typeface="Traditional Arabic" panose="02020603050405020304" pitchFamily="18" charset="-78"/>
            </a:endParaRPr>
          </a:p>
        </p:txBody>
      </p:sp>
      <p:sp>
        <p:nvSpPr>
          <p:cNvPr id="8" name="Rectangle à coins arrondis 7"/>
          <p:cNvSpPr/>
          <p:nvPr/>
        </p:nvSpPr>
        <p:spPr>
          <a:xfrm>
            <a:off x="8758198" y="35961738"/>
            <a:ext cx="14001848" cy="657229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r" rtl="1"/>
            <a:r>
              <a:rPr lang="ar-SA" sz="4400" b="1" dirty="0">
                <a:latin typeface="Traditional Arabic" panose="02020603050405020304" pitchFamily="18" charset="-78"/>
                <a:cs typeface="Traditional Arabic" panose="02020603050405020304" pitchFamily="18" charset="-78"/>
              </a:rPr>
              <a:t>العينة المعتمد عليها في الدراسة هي العينة المقصودة</a:t>
            </a:r>
            <a:r>
              <a:rPr lang="fr-FR" sz="4400" b="1" dirty="0">
                <a:latin typeface="Traditional Arabic" panose="02020603050405020304" pitchFamily="18" charset="-78"/>
                <a:cs typeface="Traditional Arabic" panose="02020603050405020304" pitchFamily="18" charset="-78"/>
              </a:rPr>
              <a:t> ) </a:t>
            </a:r>
            <a:r>
              <a:rPr lang="ar-SA" sz="4400" b="1" dirty="0">
                <a:latin typeface="Traditional Arabic" panose="02020603050405020304" pitchFamily="18" charset="-78"/>
                <a:cs typeface="Traditional Arabic" panose="02020603050405020304" pitchFamily="18" charset="-78"/>
              </a:rPr>
              <a:t>العمدية</a:t>
            </a:r>
            <a:r>
              <a:rPr lang="fr-FR" sz="4400" b="1" dirty="0">
                <a:latin typeface="Traditional Arabic" panose="02020603050405020304" pitchFamily="18" charset="-78"/>
                <a:cs typeface="Traditional Arabic" panose="02020603050405020304" pitchFamily="18" charset="-78"/>
              </a:rPr>
              <a:t> ( </a:t>
            </a:r>
            <a:r>
              <a:rPr lang="ar-SA" sz="4400" b="1" dirty="0">
                <a:latin typeface="Traditional Arabic" panose="02020603050405020304" pitchFamily="18" charset="-78"/>
                <a:cs typeface="Traditional Arabic" panose="02020603050405020304" pitchFamily="18" charset="-78"/>
              </a:rPr>
              <a:t>، فقد تم اختيار مجموعة </a:t>
            </a:r>
            <a:r>
              <a:rPr lang="ar-SA" sz="4400" b="1" dirty="0" smtClean="0">
                <a:latin typeface="Traditional Arabic" panose="02020603050405020304" pitchFamily="18" charset="-78"/>
                <a:cs typeface="Traditional Arabic" panose="02020603050405020304" pitchFamily="18" charset="-78"/>
              </a:rPr>
              <a:t>من</a:t>
            </a:r>
            <a:r>
              <a:rPr lang="ar-DZ" sz="4400" b="1" dirty="0" smtClean="0">
                <a:latin typeface="Traditional Arabic" panose="02020603050405020304" pitchFamily="18" charset="-78"/>
                <a:cs typeface="Traditional Arabic" panose="02020603050405020304" pitchFamily="18" charset="-78"/>
              </a:rPr>
              <a:t> </a:t>
            </a:r>
            <a:r>
              <a:rPr lang="ar-SA" sz="4400" b="1" dirty="0" smtClean="0">
                <a:latin typeface="Traditional Arabic" panose="02020603050405020304" pitchFamily="18" charset="-78"/>
                <a:cs typeface="Traditional Arabic" panose="02020603050405020304" pitchFamily="18" charset="-78"/>
              </a:rPr>
              <a:t>طلبة </a:t>
            </a:r>
            <a:r>
              <a:rPr lang="ar-SA" sz="4400" b="1" dirty="0">
                <a:latin typeface="Traditional Arabic" panose="02020603050405020304" pitchFamily="18" charset="-78"/>
                <a:cs typeface="Traditional Arabic" panose="02020603050405020304" pitchFamily="18" charset="-78"/>
              </a:rPr>
              <a:t>كلية العلوم الاجتماعية في جامعة ورقلة ، مع التركيز على الطلبة الذين يستخدمون الانترنت وبالأخص مواقع التواصل </a:t>
            </a:r>
            <a:r>
              <a:rPr lang="ar-SA" sz="4400" b="1" dirty="0" smtClean="0">
                <a:latin typeface="Traditional Arabic" panose="02020603050405020304" pitchFamily="18" charset="-78"/>
                <a:cs typeface="Traditional Arabic" panose="02020603050405020304" pitchFamily="18" charset="-78"/>
              </a:rPr>
              <a:t>الاجتماعي </a:t>
            </a:r>
            <a:r>
              <a:rPr lang="ar-SA" sz="4400" b="1" dirty="0">
                <a:latin typeface="Traditional Arabic" panose="02020603050405020304" pitchFamily="18" charset="-78"/>
                <a:cs typeface="Traditional Arabic" panose="02020603050405020304" pitchFamily="18" charset="-78"/>
              </a:rPr>
              <a:t>، ومن خلال الواقع المعاش فان الجامعيين هم الاكثر استخداما </a:t>
            </a:r>
            <a:r>
              <a:rPr lang="ar-SA" sz="4400" b="1" dirty="0" smtClean="0">
                <a:latin typeface="Traditional Arabic" panose="02020603050405020304" pitchFamily="18" charset="-78"/>
                <a:cs typeface="Traditional Arabic" panose="02020603050405020304" pitchFamily="18" charset="-78"/>
              </a:rPr>
              <a:t>للأنترنت</a:t>
            </a:r>
            <a:r>
              <a:rPr lang="fr-FR" sz="4400" b="1" dirty="0" smtClean="0">
                <a:latin typeface="Traditional Arabic" panose="02020603050405020304" pitchFamily="18" charset="-78"/>
                <a:cs typeface="Traditional Arabic" panose="02020603050405020304" pitchFamily="18" charset="-78"/>
              </a:rPr>
              <a:t> </a:t>
            </a:r>
            <a:r>
              <a:rPr lang="fr-FR" sz="4400" b="1" dirty="0">
                <a:latin typeface="Traditional Arabic" panose="02020603050405020304" pitchFamily="18" charset="-78"/>
                <a:cs typeface="Traditional Arabic" panose="02020603050405020304" pitchFamily="18" charset="-78"/>
              </a:rPr>
              <a:t>.</a:t>
            </a:r>
            <a:endParaRPr lang="en-US" sz="4400" b="1" dirty="0">
              <a:latin typeface="Traditional Arabic" panose="02020603050405020304" pitchFamily="18" charset="-78"/>
              <a:cs typeface="Traditional Arabic" panose="02020603050405020304" pitchFamily="18" charset="-78"/>
            </a:endParaRPr>
          </a:p>
          <a:p>
            <a:pPr algn="r" rtl="1"/>
            <a:r>
              <a:rPr lang="ar-SA" sz="4400" b="1" dirty="0">
                <a:latin typeface="Traditional Arabic" panose="02020603050405020304" pitchFamily="18" charset="-78"/>
                <a:cs typeface="Traditional Arabic" panose="02020603050405020304" pitchFamily="18" charset="-78"/>
              </a:rPr>
              <a:t>وقد شملت العينة </a:t>
            </a:r>
            <a:r>
              <a:rPr lang="ar-SA" sz="4400" b="1" dirty="0" smtClean="0">
                <a:latin typeface="Traditional Arabic" panose="02020603050405020304" pitchFamily="18" charset="-78"/>
                <a:cs typeface="Traditional Arabic" panose="02020603050405020304" pitchFamily="18" charset="-78"/>
              </a:rPr>
              <a:t>المقصودة</a:t>
            </a:r>
            <a:r>
              <a:rPr lang="ar-DZ" sz="4400" b="1" dirty="0" smtClean="0">
                <a:latin typeface="Traditional Arabic" panose="02020603050405020304" pitchFamily="18" charset="-78"/>
                <a:cs typeface="Traditional Arabic" panose="02020603050405020304" pitchFamily="18" charset="-78"/>
              </a:rPr>
              <a:t> </a:t>
            </a:r>
            <a:r>
              <a:rPr lang="ar-SA" sz="4400" b="1" dirty="0" err="1" smtClean="0">
                <a:latin typeface="Traditional Arabic" panose="02020603050405020304" pitchFamily="18" charset="-78"/>
                <a:cs typeface="Traditional Arabic" panose="02020603050405020304" pitchFamily="18" charset="-78"/>
              </a:rPr>
              <a:t>200طالبا</a:t>
            </a:r>
            <a:r>
              <a:rPr lang="ar-SA" sz="4400" b="1" dirty="0" smtClean="0">
                <a:latin typeface="Traditional Arabic" panose="02020603050405020304" pitchFamily="18" charset="-78"/>
                <a:cs typeface="Traditional Arabic" panose="02020603050405020304" pitchFamily="18" charset="-78"/>
              </a:rPr>
              <a:t> </a:t>
            </a:r>
            <a:r>
              <a:rPr lang="ar-DZ" sz="4400" b="1" dirty="0" smtClean="0">
                <a:latin typeface="Traditional Arabic" panose="02020603050405020304" pitchFamily="18" charset="-78"/>
                <a:cs typeface="Traditional Arabic" panose="02020603050405020304" pitchFamily="18" charset="-78"/>
              </a:rPr>
              <a:t>من  مختلف الجنسين ومختلف المستويات والتخصصات </a:t>
            </a:r>
            <a:r>
              <a:rPr lang="ar-SA" sz="4400" b="1" dirty="0" smtClean="0">
                <a:latin typeface="Traditional Arabic" panose="02020603050405020304" pitchFamily="18" charset="-78"/>
                <a:cs typeface="Traditional Arabic" panose="02020603050405020304" pitchFamily="18" charset="-78"/>
              </a:rPr>
              <a:t>ك</a:t>
            </a:r>
            <a:r>
              <a:rPr lang="ar-DZ" sz="4400" b="1" dirty="0" smtClean="0">
                <a:latin typeface="Traditional Arabic" panose="02020603050405020304" pitchFamily="18" charset="-78"/>
                <a:cs typeface="Traditional Arabic" panose="02020603050405020304" pitchFamily="18" charset="-78"/>
              </a:rPr>
              <a:t>ب</a:t>
            </a:r>
            <a:r>
              <a:rPr lang="ar-SA" sz="4400" b="1" dirty="0" err="1" smtClean="0">
                <a:latin typeface="Traditional Arabic" panose="02020603050405020304" pitchFamily="18" charset="-78"/>
                <a:cs typeface="Traditional Arabic" panose="02020603050405020304" pitchFamily="18" charset="-78"/>
              </a:rPr>
              <a:t>لية</a:t>
            </a:r>
            <a:r>
              <a:rPr lang="ar-SA" sz="4400" b="1" dirty="0" smtClean="0">
                <a:latin typeface="Traditional Arabic" panose="02020603050405020304" pitchFamily="18" charset="-78"/>
                <a:cs typeface="Traditional Arabic" panose="02020603050405020304" pitchFamily="18" charset="-78"/>
              </a:rPr>
              <a:t> </a:t>
            </a:r>
            <a:r>
              <a:rPr lang="ar-SA" sz="4400" b="1" dirty="0">
                <a:latin typeface="Traditional Arabic" panose="02020603050405020304" pitchFamily="18" charset="-78"/>
                <a:cs typeface="Traditional Arabic" panose="02020603050405020304" pitchFamily="18" charset="-78"/>
              </a:rPr>
              <a:t>العلوم </a:t>
            </a:r>
            <a:r>
              <a:rPr lang="ar-SA" sz="4400" b="1" dirty="0" err="1">
                <a:latin typeface="Traditional Arabic" panose="02020603050405020304" pitchFamily="18" charset="-78"/>
                <a:cs typeface="Traditional Arabic" panose="02020603050405020304" pitchFamily="18" charset="-78"/>
              </a:rPr>
              <a:t>الاجتماعية </a:t>
            </a:r>
            <a:r>
              <a:rPr lang="ar-SA" sz="4400" b="1" dirty="0" err="1" smtClean="0">
                <a:latin typeface="Traditional Arabic" panose="02020603050405020304" pitchFamily="18" charset="-78"/>
                <a:cs typeface="Traditional Arabic" panose="02020603050405020304" pitchFamily="18" charset="-78"/>
              </a:rPr>
              <a:t>،</a:t>
            </a:r>
            <a:r>
              <a:rPr lang="ar-DZ" sz="4400" b="1" dirty="0" smtClean="0">
                <a:latin typeface="Traditional Arabic" panose="02020603050405020304" pitchFamily="18" charset="-78"/>
                <a:cs typeface="Traditional Arabic" panose="02020603050405020304" pitchFamily="18" charset="-78"/>
              </a:rPr>
              <a:t> جامعة قاصدي  </a:t>
            </a:r>
            <a:r>
              <a:rPr lang="ar-DZ" sz="4400" b="1" dirty="0" err="1" smtClean="0">
                <a:latin typeface="Traditional Arabic" panose="02020603050405020304" pitchFamily="18" charset="-78"/>
                <a:cs typeface="Traditional Arabic" panose="02020603050405020304" pitchFamily="18" charset="-78"/>
              </a:rPr>
              <a:t>مرباح</a:t>
            </a:r>
            <a:r>
              <a:rPr lang="ar-DZ" sz="4400" b="1" dirty="0" smtClean="0">
                <a:latin typeface="Traditional Arabic" panose="02020603050405020304" pitchFamily="18" charset="-78"/>
                <a:cs typeface="Traditional Arabic" panose="02020603050405020304" pitchFamily="18" charset="-78"/>
              </a:rPr>
              <a:t>  </a:t>
            </a:r>
            <a:r>
              <a:rPr lang="ar-DZ" sz="4400" b="1" dirty="0" err="1" smtClean="0">
                <a:latin typeface="Traditional Arabic" panose="02020603050405020304" pitchFamily="18" charset="-78"/>
                <a:cs typeface="Traditional Arabic" panose="02020603050405020304" pitchFamily="18" charset="-78"/>
              </a:rPr>
              <a:t>ورقلة</a:t>
            </a:r>
            <a:r>
              <a:rPr lang="ar-DZ" sz="4400" b="1" dirty="0" smtClean="0">
                <a:latin typeface="Traditional Arabic" panose="02020603050405020304" pitchFamily="18" charset="-78"/>
                <a:cs typeface="Traditional Arabic" panose="02020603050405020304" pitchFamily="18" charset="-78"/>
              </a:rPr>
              <a:t> </a:t>
            </a:r>
            <a:r>
              <a:rPr lang="fr-FR" sz="4400" b="1" dirty="0" smtClean="0">
                <a:latin typeface="Traditional Arabic" panose="02020603050405020304" pitchFamily="18" charset="-78"/>
                <a:cs typeface="Traditional Arabic" panose="02020603050405020304" pitchFamily="18" charset="-78"/>
              </a:rPr>
              <a:t>.</a:t>
            </a:r>
            <a:r>
              <a:rPr lang="ar-DZ" sz="4400" b="1" dirty="0" smtClean="0">
                <a:latin typeface="Traditional Arabic" panose="02020603050405020304" pitchFamily="18" charset="-78"/>
                <a:cs typeface="Traditional Arabic" panose="02020603050405020304" pitchFamily="18" charset="-78"/>
              </a:rPr>
              <a:t>للسنة الجامعية  2014//2015</a:t>
            </a:r>
            <a:endParaRPr lang="en-US" sz="4400" b="1" dirty="0">
              <a:latin typeface="Traditional Arabic" panose="02020603050405020304" pitchFamily="18" charset="-78"/>
              <a:cs typeface="Traditional Arabic" panose="02020603050405020304" pitchFamily="18" charset="-78"/>
            </a:endParaRPr>
          </a:p>
        </p:txBody>
      </p:sp>
      <p:pic>
        <p:nvPicPr>
          <p:cNvPr id="27" name="Picture 193" descr="Univ-Sigle"/>
          <p:cNvPicPr>
            <a:picLocks noChangeAspect="1"/>
          </p:cNvPicPr>
          <p:nvPr/>
        </p:nvPicPr>
        <p:blipFill>
          <a:blip r:embed="rId3" cstate="print"/>
          <a:stretch>
            <a:fillRect/>
          </a:stretch>
        </p:blipFill>
        <p:spPr>
          <a:xfrm>
            <a:off x="25937143" y="297247"/>
            <a:ext cx="2508871" cy="20886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Image 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3698140" y="25497129"/>
            <a:ext cx="4761657" cy="7867822"/>
          </a:xfrm>
          <a:prstGeom prst="rect">
            <a:avLst/>
          </a:prstGeom>
        </p:spPr>
      </p:pic>
      <p:pic>
        <p:nvPicPr>
          <p:cNvPr id="7" name="Image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282204" y="27674930"/>
            <a:ext cx="6255544" cy="7917734"/>
          </a:xfrm>
          <a:prstGeom prst="rect">
            <a:avLst/>
          </a:prstGeom>
        </p:spPr>
      </p:pic>
      <p:pic>
        <p:nvPicPr>
          <p:cNvPr id="1026" name="Picture 2" descr="C:\Users\samsung\Pictures\123.jpg"/>
          <p:cNvPicPr>
            <a:picLocks noChangeAspect="1" noChangeArrowheads="1"/>
          </p:cNvPicPr>
          <p:nvPr/>
        </p:nvPicPr>
        <p:blipFill>
          <a:blip r:embed="rId6" cstate="print"/>
          <a:srcRect/>
          <a:stretch>
            <a:fillRect/>
          </a:stretch>
        </p:blipFill>
        <p:spPr bwMode="auto">
          <a:xfrm>
            <a:off x="15544808" y="24460220"/>
            <a:ext cx="5715040" cy="2425629"/>
          </a:xfrm>
          <a:prstGeom prst="rect">
            <a:avLst/>
          </a:prstGeom>
          <a:noFill/>
        </p:spPr>
      </p:pic>
      <p:pic>
        <p:nvPicPr>
          <p:cNvPr id="1028" name="Picture 4" descr="C:\Users\samsung\Pictures\10982468_802088876492948_8986538604899025100_n.jpg"/>
          <p:cNvPicPr>
            <a:picLocks noChangeAspect="1" noChangeArrowheads="1"/>
          </p:cNvPicPr>
          <p:nvPr/>
        </p:nvPicPr>
        <p:blipFill>
          <a:blip r:embed="rId7" cstate="print"/>
          <a:srcRect/>
          <a:stretch>
            <a:fillRect/>
          </a:stretch>
        </p:blipFill>
        <p:spPr bwMode="auto">
          <a:xfrm>
            <a:off x="1185771" y="35955978"/>
            <a:ext cx="6500858" cy="6077990"/>
          </a:xfrm>
          <a:prstGeom prst="rect">
            <a:avLst/>
          </a:prstGeom>
          <a:noFill/>
        </p:spPr>
      </p:pic>
      <p:pic>
        <p:nvPicPr>
          <p:cNvPr id="1029" name="Picture 5" descr="C:\Users\samsung\Pictures\images (16).jpg"/>
          <p:cNvPicPr>
            <a:picLocks noChangeAspect="1" noChangeArrowheads="1"/>
          </p:cNvPicPr>
          <p:nvPr/>
        </p:nvPicPr>
        <p:blipFill>
          <a:blip r:embed="rId8" cstate="print"/>
          <a:srcRect/>
          <a:stretch>
            <a:fillRect/>
          </a:stretch>
        </p:blipFill>
        <p:spPr bwMode="auto">
          <a:xfrm>
            <a:off x="23045798" y="35533110"/>
            <a:ext cx="5334448" cy="6286544"/>
          </a:xfrm>
          <a:prstGeom prst="rect">
            <a:avLst/>
          </a:prstGeom>
          <a:noFill/>
        </p:spPr>
      </p:pic>
      <p:sp>
        <p:nvSpPr>
          <p:cNvPr id="30" name="Rectangle à coins arrondis 29"/>
          <p:cNvSpPr/>
          <p:nvPr/>
        </p:nvSpPr>
        <p:spPr>
          <a:xfrm>
            <a:off x="4257604" y="5672026"/>
            <a:ext cx="7000924" cy="207170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a:r>
              <a:rPr lang="ar-DZ" sz="4400" b="1" dirty="0" smtClean="0">
                <a:latin typeface="Traditional Arabic" panose="02020603050405020304" pitchFamily="18" charset="-78"/>
                <a:cs typeface="Traditional Arabic" panose="02020603050405020304" pitchFamily="18" charset="-78"/>
              </a:rPr>
              <a:t>الإسم واللقب :زينب بن مزوزية </a:t>
            </a:r>
          </a:p>
          <a:p>
            <a:pPr algn="r"/>
            <a:r>
              <a:rPr lang="ar-DZ" sz="4400" b="1" dirty="0" smtClean="0">
                <a:latin typeface="Traditional Arabic" panose="02020603050405020304" pitchFamily="18" charset="-78"/>
                <a:cs typeface="Traditional Arabic" panose="02020603050405020304" pitchFamily="18" charset="-78"/>
              </a:rPr>
              <a:t>إشراف </a:t>
            </a:r>
            <a:r>
              <a:rPr lang="ar-DZ" sz="4400" b="1" dirty="0" err="1" smtClean="0">
                <a:latin typeface="Traditional Arabic" panose="02020603050405020304" pitchFamily="18" charset="-78"/>
                <a:cs typeface="Traditional Arabic" panose="02020603050405020304" pitchFamily="18" charset="-78"/>
              </a:rPr>
              <a:t>الاستاذة </a:t>
            </a:r>
            <a:r>
              <a:rPr lang="ar-DZ" sz="4400" b="1" dirty="0" err="1" smtClean="0">
                <a:latin typeface="Traditional Arabic" panose="02020603050405020304" pitchFamily="18" charset="-78"/>
                <a:cs typeface="Traditional Arabic" panose="02020603050405020304" pitchFamily="18" charset="-78"/>
              </a:rPr>
              <a:t> </a:t>
            </a:r>
            <a:r>
              <a:rPr lang="ar-DZ" sz="4400" b="1" dirty="0" smtClean="0">
                <a:latin typeface="Traditional Arabic" panose="02020603050405020304" pitchFamily="18" charset="-78"/>
                <a:cs typeface="Traditional Arabic" panose="02020603050405020304" pitchFamily="18" charset="-78"/>
              </a:rPr>
              <a:t>:زينب دهيمي  </a:t>
            </a:r>
          </a:p>
        </p:txBody>
      </p:sp>
      <p:grpSp>
        <p:nvGrpSpPr>
          <p:cNvPr id="31" name="Groupe 30"/>
          <p:cNvGrpSpPr/>
          <p:nvPr/>
        </p:nvGrpSpPr>
        <p:grpSpPr>
          <a:xfrm>
            <a:off x="3614662" y="742804"/>
            <a:ext cx="22217218" cy="4965085"/>
            <a:chOff x="5614926" y="314176"/>
            <a:chExt cx="17154315" cy="4550676"/>
          </a:xfrm>
        </p:grpSpPr>
        <p:sp>
          <p:nvSpPr>
            <p:cNvPr id="32" name="Rectangle 31"/>
            <p:cNvSpPr/>
            <p:nvPr/>
          </p:nvSpPr>
          <p:spPr>
            <a:xfrm>
              <a:off x="5614926" y="314176"/>
              <a:ext cx="17154315" cy="4321380"/>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568"/>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fontAlgn="auto">
                <a:spcBef>
                  <a:spcPts val="0"/>
                </a:spcBef>
                <a:spcAft>
                  <a:spcPts val="0"/>
                </a:spcAft>
                <a:defRPr/>
              </a:pPr>
              <a:endParaRPr lang="ar-DZ" sz="48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endParaRPr>
            </a:p>
          </p:txBody>
        </p:sp>
        <p:sp>
          <p:nvSpPr>
            <p:cNvPr id="33" name="ZoneTexte 32"/>
            <p:cNvSpPr txBox="1"/>
            <p:nvPr/>
          </p:nvSpPr>
          <p:spPr>
            <a:xfrm>
              <a:off x="5780402" y="379651"/>
              <a:ext cx="16580007" cy="4485201"/>
            </a:xfrm>
            <a:prstGeom prst="rect">
              <a:avLst/>
            </a:prstGeom>
            <a:noFill/>
          </p:spPr>
          <p:txBody>
            <a:bodyPr wrap="square" rtlCol="1">
              <a:spAutoFit/>
            </a:bodyPr>
            <a:lstStyle/>
            <a:p>
              <a:pPr algn="ctr" rtl="1" fontAlgn="auto">
                <a:lnSpc>
                  <a:spcPct val="150000"/>
                </a:lnSpc>
                <a:spcBef>
                  <a:spcPts val="0"/>
                </a:spcBef>
                <a:spcAft>
                  <a:spcPts val="0"/>
                </a:spcAft>
                <a:defRPr/>
              </a:pPr>
              <a:r>
                <a:rPr lang="ar-DZ" sz="48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كلية العلوم الإنسانية والإجتماعية </a:t>
              </a:r>
            </a:p>
            <a:p>
              <a:pPr algn="ctr" rtl="1" fontAlgn="auto">
                <a:lnSpc>
                  <a:spcPct val="150000"/>
                </a:lnSpc>
                <a:spcBef>
                  <a:spcPts val="0"/>
                </a:spcBef>
                <a:spcAft>
                  <a:spcPts val="0"/>
                </a:spcAft>
                <a:defRPr/>
              </a:pPr>
              <a:r>
                <a:rPr lang="ar-DZ" sz="48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قسم علم الإجتماع و الديمغرافيا</a:t>
              </a:r>
            </a:p>
            <a:p>
              <a:pPr algn="ctr" rtl="1" fontAlgn="auto">
                <a:lnSpc>
                  <a:spcPct val="150000"/>
                </a:lnSpc>
                <a:spcBef>
                  <a:spcPts val="0"/>
                </a:spcBef>
                <a:spcAft>
                  <a:spcPts val="0"/>
                </a:spcAft>
                <a:defRPr/>
              </a:pPr>
              <a:r>
                <a:rPr lang="ar-DZ" sz="48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عنوان المذكرة : الإتجاهات الإجتماعية الطلبة الجامعة نحو إستخدام المواقع التواصل  الإجتماعي فيسبوك </a:t>
              </a:r>
              <a:r>
                <a:rPr lang="ar-DZ" sz="3600" b="1" dirty="0" smtClean="0">
                  <a:latin typeface="Traditional Arabic" panose="02020603050405020304" pitchFamily="18" charset="-78"/>
                  <a:cs typeface="Traditional Arabic" panose="02020603050405020304" pitchFamily="18" charset="-78"/>
                </a:rPr>
                <a:t>&lt;&lt;</a:t>
              </a:r>
              <a:r>
                <a:rPr lang="ar-DZ" sz="4800" b="1" dirty="0" smtClean="0">
                  <a:latin typeface="Traditional Arabic" panose="02020603050405020304" pitchFamily="18" charset="-78"/>
                  <a:cs typeface="Traditional Arabic" panose="02020603050405020304" pitchFamily="18" charset="-78"/>
                </a:rPr>
                <a:t> أ</a:t>
              </a:r>
              <a:r>
                <a:rPr lang="ar-DZ" sz="48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نموذجا</a:t>
              </a:r>
              <a:r>
                <a:rPr lang="ar-DZ" sz="4800" b="1" dirty="0" smtClean="0">
                  <a:latin typeface="Traditional Arabic" panose="02020603050405020304" pitchFamily="18" charset="-78"/>
                  <a:cs typeface="Traditional Arabic" panose="02020603050405020304" pitchFamily="18" charset="-78"/>
                </a:rPr>
                <a:t> </a:t>
              </a:r>
              <a:r>
                <a:rPr lang="ar-DZ" sz="3600" b="1" dirty="0" smtClean="0">
                  <a:latin typeface="Traditional Arabic" panose="02020603050405020304" pitchFamily="18" charset="-78"/>
                  <a:cs typeface="Traditional Arabic" panose="02020603050405020304" pitchFamily="18" charset="-78"/>
                </a:rPr>
                <a:t>&gt;&gt;</a:t>
              </a:r>
              <a:endParaRPr lang="ar-DZ" sz="36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endParaRPr>
            </a:p>
            <a:p>
              <a:pPr algn="ctr" rtl="1" fontAlgn="auto">
                <a:spcBef>
                  <a:spcPts val="0"/>
                </a:spcBef>
                <a:spcAft>
                  <a:spcPts val="0"/>
                </a:spcAft>
                <a:defRPr/>
              </a:pPr>
              <a:endParaRPr lang="ar-DZ" sz="48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endParaRPr>
            </a:p>
            <a:p>
              <a:pPr algn="ctr" rtl="1" fontAlgn="auto">
                <a:spcBef>
                  <a:spcPts val="0"/>
                </a:spcBef>
                <a:spcAft>
                  <a:spcPts val="0"/>
                </a:spcAft>
                <a:defRPr/>
              </a:pPr>
              <a:endParaRPr lang="ar-DZ" sz="4800" b="1" dirty="0"/>
            </a:p>
          </p:txBody>
        </p:sp>
      </p:grpSp>
      <p:sp>
        <p:nvSpPr>
          <p:cNvPr id="35" name="Rectangle 34"/>
          <p:cNvSpPr/>
          <p:nvPr/>
        </p:nvSpPr>
        <p:spPr>
          <a:xfrm>
            <a:off x="3686100" y="4100390"/>
            <a:ext cx="22145780" cy="692497"/>
          </a:xfrm>
          <a:prstGeom prst="rect">
            <a:avLst/>
          </a:prstGeom>
        </p:spPr>
        <p:txBody>
          <a:bodyPr wrap="square">
            <a:spAutoFit/>
          </a:bodyPr>
          <a:lstStyle/>
          <a:p>
            <a:r>
              <a:rPr lang="en-US" sz="3900" b="1" dirty="0" smtClean="0"/>
              <a:t>Social trends of university students about the use of social networking sites faceboo</a:t>
            </a:r>
            <a:r>
              <a:rPr lang="fr-FR" sz="3900" b="1" dirty="0" smtClean="0"/>
              <a:t>k</a:t>
            </a:r>
            <a:r>
              <a:rPr lang="en-US" sz="3900" b="1" dirty="0" smtClean="0"/>
              <a:t> Mozja</a:t>
            </a:r>
            <a:endParaRPr lang="ar-DZ" sz="3900" b="1" dirty="0"/>
          </a:p>
        </p:txBody>
      </p:sp>
      <p:pic>
        <p:nvPicPr>
          <p:cNvPr id="1031" name="Picture 7" descr="C:\Users\samsung\Pictures\images (17).jpg"/>
          <p:cNvPicPr>
            <a:picLocks noChangeAspect="1" noChangeArrowheads="1"/>
          </p:cNvPicPr>
          <p:nvPr/>
        </p:nvPicPr>
        <p:blipFill>
          <a:blip r:embed="rId9" cstate="print"/>
          <a:srcRect/>
          <a:stretch>
            <a:fillRect/>
          </a:stretch>
        </p:blipFill>
        <p:spPr bwMode="auto">
          <a:xfrm>
            <a:off x="11972908" y="5672026"/>
            <a:ext cx="5143535" cy="3357586"/>
          </a:xfrm>
          <a:prstGeom prst="rect">
            <a:avLst/>
          </a:prstGeom>
          <a:noFill/>
        </p:spPr>
      </p:pic>
      <p:sp>
        <p:nvSpPr>
          <p:cNvPr id="37" name="Rectangle à coins arrondis 36"/>
          <p:cNvSpPr/>
          <p:nvPr/>
        </p:nvSpPr>
        <p:spPr>
          <a:xfrm>
            <a:off x="17210112" y="6553028"/>
            <a:ext cx="11593488" cy="5472608"/>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rtl="1"/>
            <a:r>
              <a:rPr lang="ar-SA" sz="3600" b="1" dirty="0" smtClean="0">
                <a:latin typeface="Traditional Arabic" pitchFamily="18" charset="-78"/>
                <a:cs typeface="Traditional Arabic" pitchFamily="18" charset="-78"/>
              </a:rPr>
              <a:t>أحدثت التطورات التكنولوجية الحديثة في منتصف عقد التسعينات من القرن </a:t>
            </a:r>
            <a:r>
              <a:rPr lang="ar-SA" sz="3600" b="1" dirty="0" smtClean="0">
                <a:latin typeface="Traditional Arabic" pitchFamily="18" charset="-78"/>
                <a:cs typeface="Traditional Arabic" pitchFamily="18" charset="-78"/>
              </a:rPr>
              <a:t>الماضي</a:t>
            </a:r>
            <a:r>
              <a:rPr lang="ar-DZ" sz="3600" b="1" dirty="0" smtClean="0">
                <a:latin typeface="Traditional Arabic" pitchFamily="18" charset="-78"/>
                <a:cs typeface="Traditional Arabic" pitchFamily="18" charset="-78"/>
              </a:rPr>
              <a:t> </a:t>
            </a:r>
            <a:r>
              <a:rPr lang="ar-SA" sz="3600" b="1" dirty="0" smtClean="0">
                <a:latin typeface="Traditional Arabic" pitchFamily="18" charset="-78"/>
                <a:cs typeface="Traditional Arabic" pitchFamily="18" charset="-78"/>
              </a:rPr>
              <a:t>نقلة </a:t>
            </a:r>
            <a:r>
              <a:rPr lang="ar-SA" sz="3600" b="1" dirty="0" smtClean="0">
                <a:latin typeface="Traditional Arabic" pitchFamily="18" charset="-78"/>
                <a:cs typeface="Traditional Arabic" pitchFamily="18" charset="-78"/>
              </a:rPr>
              <a:t>نوعية وثورة </a:t>
            </a:r>
            <a:r>
              <a:rPr lang="ar-SA" sz="3600" b="1" dirty="0" err="1" smtClean="0">
                <a:latin typeface="Traditional Arabic" pitchFamily="18" charset="-78"/>
                <a:cs typeface="Traditional Arabic" pitchFamily="18" charset="-78"/>
              </a:rPr>
              <a:t>حقيقية</a:t>
            </a:r>
            <a:r>
              <a:rPr lang="ar-SA" sz="3600" b="1" dirty="0" smtClean="0">
                <a:latin typeface="Traditional Arabic" pitchFamily="18" charset="-78"/>
                <a:cs typeface="Traditional Arabic" pitchFamily="18" charset="-78"/>
              </a:rPr>
              <a:t> في عالم الاتصال، حيث انتشرت شبكة الإنترنت في كافة أرجاء المعمورة، وربطت أجزاء هذا العالم وبالتالي مهدت الطريق لكافة المجتمعات للتقارب والتعارف وتبادل الآراء والأفكار والرغبات، واستفاد كل متصفح لهذه الشبكة من الوسائط المتعددة المتاحة فيها، لتصبح مع الوقت أفضل وسيلة لتحقيق التواصل بين الأفراد والجماعات، خاصة مع ظهور المواقع الإلكترونية والمدونات الشخصية وشبكات المحادثة</a:t>
            </a:r>
            <a:r>
              <a:rPr lang="ar-SA" sz="3600" b="1" dirty="0" smtClean="0">
                <a:latin typeface="Traditional Arabic" pitchFamily="18" charset="-78"/>
                <a:cs typeface="Traditional Arabic" pitchFamily="18" charset="-78"/>
              </a:rPr>
              <a:t>؛</a:t>
            </a:r>
            <a:r>
              <a:rPr lang="ar-SA" sz="3600" b="1" dirty="0" smtClean="0">
                <a:latin typeface="Traditional Arabic" pitchFamily="18" charset="-78"/>
                <a:cs typeface="Traditional Arabic" pitchFamily="18" charset="-78"/>
              </a:rPr>
              <a:t> </a:t>
            </a:r>
            <a:r>
              <a:rPr lang="ar-SA" sz="3600" b="1" dirty="0" err="1" smtClean="0">
                <a:latin typeface="Traditional Arabic" pitchFamily="18" charset="-78"/>
                <a:cs typeface="Traditional Arabic" pitchFamily="18" charset="-78"/>
              </a:rPr>
              <a:t>مثل: </a:t>
            </a:r>
            <a:r>
              <a:rPr lang="ar-SA" sz="3600" b="1" dirty="0" smtClean="0">
                <a:latin typeface="Traditional Arabic" pitchFamily="18" charset="-78"/>
                <a:cs typeface="Traditional Arabic" pitchFamily="18" charset="-78"/>
              </a:rPr>
              <a:t>(</a:t>
            </a:r>
            <a:r>
              <a:rPr lang="ar-SA" sz="3600" b="1" dirty="0" err="1" smtClean="0">
                <a:latin typeface="Traditional Arabic" pitchFamily="18" charset="-78"/>
                <a:cs typeface="Traditional Arabic" pitchFamily="18" charset="-78"/>
              </a:rPr>
              <a:t>الفيس</a:t>
            </a:r>
            <a:r>
              <a:rPr lang="ar-SA" sz="3600" b="1" dirty="0" smtClean="0">
                <a:latin typeface="Traditional Arabic" pitchFamily="18" charset="-78"/>
                <a:cs typeface="Traditional Arabic" pitchFamily="18" charset="-78"/>
              </a:rPr>
              <a:t> </a:t>
            </a:r>
            <a:r>
              <a:rPr lang="ar-SA" sz="3600" b="1" dirty="0" err="1" smtClean="0">
                <a:latin typeface="Traditional Arabic" pitchFamily="18" charset="-78"/>
                <a:cs typeface="Traditional Arabic" pitchFamily="18" charset="-78"/>
              </a:rPr>
              <a:t>بوك</a:t>
            </a:r>
            <a:r>
              <a:rPr lang="ar-SA" sz="3600" b="1" dirty="0" smtClean="0">
                <a:latin typeface="Traditional Arabic" pitchFamily="18" charset="-78"/>
                <a:cs typeface="Traditional Arabic" pitchFamily="18" charset="-78"/>
              </a:rPr>
              <a:t> – </a:t>
            </a:r>
            <a:r>
              <a:rPr lang="ar-SA" sz="3600" b="1" dirty="0" err="1" smtClean="0">
                <a:latin typeface="Traditional Arabic" pitchFamily="18" charset="-78"/>
                <a:cs typeface="Traditional Arabic" pitchFamily="18" charset="-78"/>
              </a:rPr>
              <a:t>تويتر</a:t>
            </a:r>
            <a:r>
              <a:rPr lang="ar-SA" sz="3600" b="1" dirty="0" smtClean="0">
                <a:latin typeface="Traditional Arabic" pitchFamily="18" charset="-78"/>
                <a:cs typeface="Traditional Arabic" pitchFamily="18" charset="-78"/>
              </a:rPr>
              <a:t> – </a:t>
            </a:r>
            <a:r>
              <a:rPr lang="ar-SA" sz="3600" b="1" dirty="0" err="1" smtClean="0">
                <a:latin typeface="Traditional Arabic" pitchFamily="18" charset="-78"/>
                <a:cs typeface="Traditional Arabic" pitchFamily="18" charset="-78"/>
              </a:rPr>
              <a:t>ماي</a:t>
            </a:r>
            <a:r>
              <a:rPr lang="ar-SA" sz="3600" b="1" dirty="0" smtClean="0">
                <a:latin typeface="Traditional Arabic" pitchFamily="18" charset="-78"/>
                <a:cs typeface="Traditional Arabic" pitchFamily="18" charset="-78"/>
              </a:rPr>
              <a:t> </a:t>
            </a:r>
            <a:r>
              <a:rPr lang="ar-SA" sz="3600" b="1" dirty="0" err="1" smtClean="0">
                <a:latin typeface="Traditional Arabic" pitchFamily="18" charset="-78"/>
                <a:cs typeface="Traditional Arabic" pitchFamily="18" charset="-78"/>
              </a:rPr>
              <a:t>سبيس</a:t>
            </a:r>
            <a:r>
              <a:rPr lang="ar-SA" sz="3600" b="1" dirty="0" smtClean="0">
                <a:latin typeface="Traditional Arabic" pitchFamily="18" charset="-78"/>
                <a:cs typeface="Traditional Arabic" pitchFamily="18" charset="-78"/>
              </a:rPr>
              <a:t> – </a:t>
            </a:r>
            <a:r>
              <a:rPr lang="ar-SA" sz="3600" b="1" dirty="0" err="1" smtClean="0">
                <a:latin typeface="Traditional Arabic" pitchFamily="18" charset="-78"/>
                <a:cs typeface="Traditional Arabic" pitchFamily="18" charset="-78"/>
              </a:rPr>
              <a:t>لايف</a:t>
            </a:r>
            <a:r>
              <a:rPr lang="ar-SA" sz="3600" b="1" dirty="0" smtClean="0">
                <a:latin typeface="Traditional Arabic" pitchFamily="18" charset="-78"/>
                <a:cs typeface="Traditional Arabic" pitchFamily="18" charset="-78"/>
              </a:rPr>
              <a:t> </a:t>
            </a:r>
            <a:r>
              <a:rPr lang="ar-SA" sz="3600" b="1" dirty="0" err="1" smtClean="0">
                <a:latin typeface="Traditional Arabic" pitchFamily="18" charset="-78"/>
                <a:cs typeface="Traditional Arabic" pitchFamily="18" charset="-78"/>
              </a:rPr>
              <a:t>بوون</a:t>
            </a:r>
            <a:r>
              <a:rPr lang="ar-SA" sz="3600" b="1" dirty="0" smtClean="0">
                <a:latin typeface="Traditional Arabic" pitchFamily="18" charset="-78"/>
                <a:cs typeface="Traditional Arabic" pitchFamily="18" charset="-78"/>
              </a:rPr>
              <a:t> – </a:t>
            </a:r>
            <a:r>
              <a:rPr lang="ar-SA" sz="3600" b="1" dirty="0" err="1" smtClean="0">
                <a:latin typeface="Traditional Arabic" pitchFamily="18" charset="-78"/>
                <a:cs typeface="Traditional Arabic" pitchFamily="18" charset="-78"/>
              </a:rPr>
              <a:t>هاي</a:t>
            </a:r>
            <a:r>
              <a:rPr lang="ar-SA" sz="3600" b="1" dirty="0" smtClean="0">
                <a:latin typeface="Traditional Arabic" pitchFamily="18" charset="-78"/>
                <a:cs typeface="Traditional Arabic" pitchFamily="18" charset="-78"/>
              </a:rPr>
              <a:t> </a:t>
            </a:r>
            <a:r>
              <a:rPr lang="ar-SA" sz="3600" b="1" dirty="0" err="1" smtClean="0">
                <a:latin typeface="Traditional Arabic" pitchFamily="18" charset="-78"/>
                <a:cs typeface="Traditional Arabic" pitchFamily="18" charset="-78"/>
              </a:rPr>
              <a:t>فايف</a:t>
            </a:r>
            <a:r>
              <a:rPr lang="ar-SA" sz="3600" b="1" dirty="0" smtClean="0">
                <a:latin typeface="Traditional Arabic" pitchFamily="18" charset="-78"/>
                <a:cs typeface="Traditional Arabic" pitchFamily="18" charset="-78"/>
              </a:rPr>
              <a:t> – </a:t>
            </a:r>
            <a:r>
              <a:rPr lang="ar-SA" sz="3600" b="1" dirty="0" err="1" smtClean="0">
                <a:latin typeface="Traditional Arabic" pitchFamily="18" charset="-78"/>
                <a:cs typeface="Traditional Arabic" pitchFamily="18" charset="-78"/>
              </a:rPr>
              <a:t>أوركت</a:t>
            </a:r>
            <a:r>
              <a:rPr lang="ar-SA" sz="3600" b="1" dirty="0" smtClean="0">
                <a:latin typeface="Traditional Arabic" pitchFamily="18" charset="-78"/>
                <a:cs typeface="Traditional Arabic" pitchFamily="18" charset="-78"/>
              </a:rPr>
              <a:t> – </a:t>
            </a:r>
            <a:r>
              <a:rPr lang="ar-SA" sz="3600" b="1" dirty="0" err="1" smtClean="0">
                <a:latin typeface="Traditional Arabic" pitchFamily="18" charset="-78"/>
                <a:cs typeface="Traditional Arabic" pitchFamily="18" charset="-78"/>
              </a:rPr>
              <a:t>تاجد</a:t>
            </a:r>
            <a:r>
              <a:rPr lang="ar-SA" sz="3600" b="1" dirty="0" smtClean="0">
                <a:latin typeface="Traditional Arabic" pitchFamily="18" charset="-78"/>
                <a:cs typeface="Traditional Arabic" pitchFamily="18" charset="-78"/>
              </a:rPr>
              <a:t> – </a:t>
            </a:r>
            <a:r>
              <a:rPr lang="ar-SA" sz="3600" b="1" dirty="0" err="1" smtClean="0">
                <a:latin typeface="Traditional Arabic" pitchFamily="18" charset="-78"/>
                <a:cs typeface="Traditional Arabic" pitchFamily="18" charset="-78"/>
              </a:rPr>
              <a:t>ليكند</a:t>
            </a:r>
            <a:r>
              <a:rPr lang="ar-SA" sz="3600" b="1" dirty="0" smtClean="0">
                <a:latin typeface="Traditional Arabic" pitchFamily="18" charset="-78"/>
                <a:cs typeface="Traditional Arabic" pitchFamily="18" charset="-78"/>
              </a:rPr>
              <a:t> </a:t>
            </a:r>
            <a:r>
              <a:rPr lang="ar-SA" sz="3600" b="1" dirty="0" err="1" smtClean="0">
                <a:latin typeface="Traditional Arabic" pitchFamily="18" charset="-78"/>
                <a:cs typeface="Traditional Arabic" pitchFamily="18" charset="-78"/>
              </a:rPr>
              <a:t>إن </a:t>
            </a:r>
            <a:r>
              <a:rPr lang="ar-SA" sz="3600" b="1" dirty="0" smtClean="0">
                <a:latin typeface="Traditional Arabic" pitchFamily="18" charset="-78"/>
                <a:cs typeface="Traditional Arabic" pitchFamily="18" charset="-78"/>
              </a:rPr>
              <a:t>– </a:t>
            </a:r>
            <a:r>
              <a:rPr lang="ar-SA" sz="3600" b="1" dirty="0" err="1" smtClean="0">
                <a:latin typeface="Traditional Arabic" pitchFamily="18" charset="-78"/>
                <a:cs typeface="Traditional Arabic" pitchFamily="18" charset="-78"/>
              </a:rPr>
              <a:t>يوتيوب</a:t>
            </a:r>
            <a:r>
              <a:rPr lang="ar-SA" sz="3600" b="1" dirty="0" smtClean="0">
                <a:latin typeface="Traditional Arabic" pitchFamily="18" charset="-78"/>
                <a:cs typeface="Traditional Arabic" pitchFamily="18" charset="-78"/>
              </a:rPr>
              <a:t> وغيرها)،</a:t>
            </a:r>
            <a:r>
              <a:rPr lang="ar-SA" sz="3600" b="1" dirty="0" smtClean="0">
                <a:latin typeface="Traditional Arabic" pitchFamily="18" charset="-78"/>
                <a:cs typeface="Traditional Arabic" pitchFamily="18" charset="-78"/>
              </a:rPr>
              <a:t> </a:t>
            </a:r>
            <a:r>
              <a:rPr lang="ar-SA" sz="3600" b="1" dirty="0" smtClean="0">
                <a:latin typeface="Traditional Arabic" pitchFamily="18" charset="-78"/>
                <a:cs typeface="Traditional Arabic" pitchFamily="18" charset="-78"/>
              </a:rPr>
              <a:t>التي غيرت مضمون وشكل الإعلام الحديث، وخلقت نوعاً من التواصل بين أصحابها ومستخدميها </a:t>
            </a:r>
            <a:r>
              <a:rPr lang="ar-DZ" sz="3600" b="1" dirty="0" smtClean="0">
                <a:latin typeface="Traditional Arabic" pitchFamily="18" charset="-78"/>
                <a:cs typeface="Traditional Arabic" pitchFamily="18" charset="-78"/>
              </a:rPr>
              <a:t>وفي  هذه الدراسة المبسطة  نحاول التعرف على اهم  مواقع هذه </a:t>
            </a:r>
            <a:r>
              <a:rPr lang="ar-DZ" sz="3600" b="1" dirty="0" err="1" smtClean="0">
                <a:latin typeface="Traditional Arabic" pitchFamily="18" charset="-78"/>
                <a:cs typeface="Traditional Arabic" pitchFamily="18" charset="-78"/>
              </a:rPr>
              <a:t>الشبكة  </a:t>
            </a:r>
            <a:r>
              <a:rPr lang="ar-DZ" sz="3600" b="1" dirty="0" smtClean="0">
                <a:latin typeface="Traditional Arabic" pitchFamily="18" charset="-78"/>
                <a:cs typeface="Traditional Arabic" pitchFamily="18" charset="-78"/>
              </a:rPr>
              <a:t>”</a:t>
            </a:r>
            <a:r>
              <a:rPr lang="ar-DZ" sz="3600" b="1" dirty="0" err="1" smtClean="0">
                <a:latin typeface="Traditional Arabic" pitchFamily="18" charset="-78"/>
                <a:cs typeface="Traditional Arabic" pitchFamily="18" charset="-78"/>
              </a:rPr>
              <a:t>الفايس</a:t>
            </a:r>
            <a:r>
              <a:rPr lang="ar-DZ" sz="3600" b="1" dirty="0" smtClean="0">
                <a:latin typeface="Traditional Arabic" pitchFamily="18" charset="-78"/>
                <a:cs typeface="Traditional Arabic" pitchFamily="18" charset="-78"/>
              </a:rPr>
              <a:t> </a:t>
            </a:r>
            <a:r>
              <a:rPr lang="ar-DZ" sz="3600" b="1" dirty="0" err="1" smtClean="0">
                <a:latin typeface="Traditional Arabic" pitchFamily="18" charset="-78"/>
                <a:cs typeface="Traditional Arabic" pitchFamily="18" charset="-78"/>
              </a:rPr>
              <a:t>بوك</a:t>
            </a:r>
            <a:r>
              <a:rPr lang="ar-DZ" sz="3600" b="1" dirty="0" smtClean="0">
                <a:latin typeface="Traditional Arabic" pitchFamily="18" charset="-78"/>
                <a:cs typeface="Traditional Arabic" pitchFamily="18" charset="-78"/>
              </a:rPr>
              <a:t> </a:t>
            </a:r>
            <a:r>
              <a:rPr lang="ar-DZ" sz="3600" b="1" dirty="0" err="1" smtClean="0">
                <a:latin typeface="Traditional Arabic" pitchFamily="18" charset="-78"/>
                <a:cs typeface="Traditional Arabic" pitchFamily="18" charset="-78"/>
              </a:rPr>
              <a:t>”</a:t>
            </a:r>
            <a:endParaRPr lang="en-US" sz="3600" b="1" dirty="0">
              <a:latin typeface="Traditional Arabic" pitchFamily="18" charset="-78"/>
              <a:cs typeface="Traditional Arabic" pitchFamily="18" charset="-78"/>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735</TotalTime>
  <Words>744</Words>
  <Application>Microsoft Office PowerPoint</Application>
  <PresentationFormat>Personnalisé</PresentationFormat>
  <Paragraphs>31</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TOSHIBA</cp:lastModifiedBy>
  <cp:revision>92</cp:revision>
  <dcterms:created xsi:type="dcterms:W3CDTF">2014-04-16T09:22:23Z</dcterms:created>
  <dcterms:modified xsi:type="dcterms:W3CDTF">2015-02-28T08:35:46Z</dcterms:modified>
</cp:coreProperties>
</file>